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6"/>
  </p:notesMasterIdLst>
  <p:sldIdLst>
    <p:sldId id="256" r:id="rId2"/>
    <p:sldId id="257" r:id="rId3"/>
    <p:sldId id="258" r:id="rId4"/>
    <p:sldId id="259" r:id="rId5"/>
    <p:sldId id="348" r:id="rId6"/>
    <p:sldId id="262" r:id="rId7"/>
    <p:sldId id="261" r:id="rId8"/>
    <p:sldId id="265" r:id="rId9"/>
    <p:sldId id="266" r:id="rId10"/>
    <p:sldId id="267" r:id="rId11"/>
    <p:sldId id="268" r:id="rId12"/>
    <p:sldId id="269" r:id="rId13"/>
    <p:sldId id="264" r:id="rId14"/>
    <p:sldId id="271" r:id="rId15"/>
    <p:sldId id="270" r:id="rId16"/>
    <p:sldId id="276" r:id="rId17"/>
    <p:sldId id="277" r:id="rId18"/>
    <p:sldId id="278" r:id="rId19"/>
    <p:sldId id="281" r:id="rId20"/>
    <p:sldId id="282" r:id="rId21"/>
    <p:sldId id="344" r:id="rId22"/>
    <p:sldId id="346"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4" r:id="rId52"/>
    <p:sldId id="315" r:id="rId53"/>
    <p:sldId id="317" r:id="rId54"/>
    <p:sldId id="318" r:id="rId55"/>
    <p:sldId id="321" r:id="rId56"/>
    <p:sldId id="322" r:id="rId57"/>
    <p:sldId id="323" r:id="rId58"/>
    <p:sldId id="324" r:id="rId59"/>
    <p:sldId id="325" r:id="rId60"/>
    <p:sldId id="329" r:id="rId61"/>
    <p:sldId id="313" r:id="rId62"/>
    <p:sldId id="330" r:id="rId63"/>
    <p:sldId id="331" r:id="rId64"/>
    <p:sldId id="332" r:id="rId65"/>
    <p:sldId id="333" r:id="rId66"/>
    <p:sldId id="335" r:id="rId67"/>
    <p:sldId id="334" r:id="rId68"/>
    <p:sldId id="336" r:id="rId69"/>
    <p:sldId id="337" r:id="rId70"/>
    <p:sldId id="338" r:id="rId71"/>
    <p:sldId id="339" r:id="rId72"/>
    <p:sldId id="340" r:id="rId73"/>
    <p:sldId id="341" r:id="rId74"/>
    <p:sldId id="342" r:id="rId75"/>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57" autoAdjust="0"/>
    <p:restoredTop sz="94718" autoAdjust="0"/>
  </p:normalViewPr>
  <p:slideViewPr>
    <p:cSldViewPr>
      <p:cViewPr varScale="1">
        <p:scale>
          <a:sx n="76" d="100"/>
          <a:sy n="76" d="100"/>
        </p:scale>
        <p:origin x="1188" y="54"/>
      </p:cViewPr>
      <p:guideLst>
        <p:guide orient="horz" pos="2160"/>
        <p:guide pos="2880"/>
      </p:guideLst>
    </p:cSldViewPr>
  </p:slideViewPr>
  <p:outlineViewPr>
    <p:cViewPr>
      <p:scale>
        <a:sx n="33" d="100"/>
        <a:sy n="33" d="100"/>
      </p:scale>
      <p:origin x="0" y="158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601766-5A7E-433F-B68F-1D6E095B5B57}" type="doc">
      <dgm:prSet loTypeId="urn:microsoft.com/office/officeart/2005/8/layout/radial4" loCatId="relationship" qsTypeId="urn:microsoft.com/office/officeart/2005/8/quickstyle/simple5" qsCatId="simple" csTypeId="urn:microsoft.com/office/officeart/2005/8/colors/colorful1#1" csCatId="colorful" phldr="1"/>
      <dgm:spPr/>
      <dgm:t>
        <a:bodyPr/>
        <a:lstStyle/>
        <a:p>
          <a:endParaRPr lang="tr-TR"/>
        </a:p>
      </dgm:t>
    </dgm:pt>
    <dgm:pt modelId="{3A022E3E-6CC7-4350-8D2B-FF0DB12EDF80}">
      <dgm:prSet phldrT="[Metin]"/>
      <dgm:spPr/>
      <dgm:t>
        <a:bodyPr/>
        <a:lstStyle/>
        <a:p>
          <a:r>
            <a:rPr lang="tr-TR" dirty="0" smtClean="0"/>
            <a:t>ÇOCUK</a:t>
          </a:r>
          <a:endParaRPr lang="tr-TR" dirty="0"/>
        </a:p>
      </dgm:t>
    </dgm:pt>
    <dgm:pt modelId="{753A4230-65DC-4ECA-95CA-4E341836E0C6}" type="parTrans" cxnId="{1E0CA49F-1153-40BA-A7AF-071EC614D0B8}">
      <dgm:prSet/>
      <dgm:spPr/>
      <dgm:t>
        <a:bodyPr/>
        <a:lstStyle/>
        <a:p>
          <a:endParaRPr lang="tr-TR"/>
        </a:p>
      </dgm:t>
    </dgm:pt>
    <dgm:pt modelId="{26819895-83FF-4236-95EB-D7DDCDC0F8D3}" type="sibTrans" cxnId="{1E0CA49F-1153-40BA-A7AF-071EC614D0B8}">
      <dgm:prSet/>
      <dgm:spPr/>
      <dgm:t>
        <a:bodyPr/>
        <a:lstStyle/>
        <a:p>
          <a:endParaRPr lang="tr-TR"/>
        </a:p>
      </dgm:t>
    </dgm:pt>
    <dgm:pt modelId="{FB4C164D-8C74-446A-B4D3-6D6C3BEAA639}">
      <dgm:prSet phldrT="[Metin]"/>
      <dgm:spPr/>
      <dgm:t>
        <a:bodyPr/>
        <a:lstStyle/>
        <a:p>
          <a:r>
            <a:rPr lang="tr-TR" dirty="0" smtClean="0"/>
            <a:t>BANYO</a:t>
          </a:r>
          <a:endParaRPr lang="tr-TR" dirty="0"/>
        </a:p>
      </dgm:t>
    </dgm:pt>
    <dgm:pt modelId="{C3023429-A001-4FD1-9692-FB5C12D7DD6B}" type="parTrans" cxnId="{B668F215-40EA-49BA-9F9D-11ACE954F432}">
      <dgm:prSet/>
      <dgm:spPr/>
      <dgm:t>
        <a:bodyPr/>
        <a:lstStyle/>
        <a:p>
          <a:endParaRPr lang="tr-TR"/>
        </a:p>
      </dgm:t>
    </dgm:pt>
    <dgm:pt modelId="{11E099AF-FBB4-4E97-8A2F-C4B8D68AE7E9}" type="sibTrans" cxnId="{B668F215-40EA-49BA-9F9D-11ACE954F432}">
      <dgm:prSet/>
      <dgm:spPr/>
      <dgm:t>
        <a:bodyPr/>
        <a:lstStyle/>
        <a:p>
          <a:endParaRPr lang="tr-TR"/>
        </a:p>
      </dgm:t>
    </dgm:pt>
    <dgm:pt modelId="{98BF2EAB-D3D2-4F1A-960C-6FCD498A5D33}">
      <dgm:prSet phldrT="[Metin]"/>
      <dgm:spPr/>
      <dgm:t>
        <a:bodyPr/>
        <a:lstStyle/>
        <a:p>
          <a:r>
            <a:rPr lang="tr-TR" dirty="0" smtClean="0"/>
            <a:t>MUTFAK</a:t>
          </a:r>
          <a:endParaRPr lang="tr-TR" dirty="0"/>
        </a:p>
      </dgm:t>
    </dgm:pt>
    <dgm:pt modelId="{823C9BD1-66A2-421A-810F-34DCBF219966}" type="parTrans" cxnId="{45C28BE4-E24D-408D-89E4-A7D1E7F2F253}">
      <dgm:prSet/>
      <dgm:spPr/>
      <dgm:t>
        <a:bodyPr/>
        <a:lstStyle/>
        <a:p>
          <a:endParaRPr lang="tr-TR"/>
        </a:p>
      </dgm:t>
    </dgm:pt>
    <dgm:pt modelId="{EC9BDD45-D52C-4683-8FEB-252CDD88F9F5}" type="sibTrans" cxnId="{45C28BE4-E24D-408D-89E4-A7D1E7F2F253}">
      <dgm:prSet/>
      <dgm:spPr/>
      <dgm:t>
        <a:bodyPr/>
        <a:lstStyle/>
        <a:p>
          <a:endParaRPr lang="tr-TR"/>
        </a:p>
      </dgm:t>
    </dgm:pt>
    <dgm:pt modelId="{F213ED55-8D90-4FA8-9EB7-46049790C91E}">
      <dgm:prSet phldrT="[Metin]"/>
      <dgm:spPr/>
      <dgm:t>
        <a:bodyPr/>
        <a:lstStyle/>
        <a:p>
          <a:r>
            <a:rPr lang="tr-TR" dirty="0" smtClean="0"/>
            <a:t>SALON</a:t>
          </a:r>
          <a:endParaRPr lang="tr-TR" dirty="0"/>
        </a:p>
      </dgm:t>
    </dgm:pt>
    <dgm:pt modelId="{1C0FCE49-B038-43E5-BD65-195B35633538}" type="parTrans" cxnId="{FBC62907-7F51-4859-AFDC-50F0A6826311}">
      <dgm:prSet/>
      <dgm:spPr/>
      <dgm:t>
        <a:bodyPr/>
        <a:lstStyle/>
        <a:p>
          <a:endParaRPr lang="tr-TR"/>
        </a:p>
      </dgm:t>
    </dgm:pt>
    <dgm:pt modelId="{B32C1EC1-3FDD-4299-BEDF-C77F29A6AA6F}" type="sibTrans" cxnId="{FBC62907-7F51-4859-AFDC-50F0A6826311}">
      <dgm:prSet/>
      <dgm:spPr/>
      <dgm:t>
        <a:bodyPr/>
        <a:lstStyle/>
        <a:p>
          <a:endParaRPr lang="tr-TR"/>
        </a:p>
      </dgm:t>
    </dgm:pt>
    <dgm:pt modelId="{466C77F9-DA11-4081-90A3-BF183EBF81E7}">
      <dgm:prSet phldrT="[Metin]"/>
      <dgm:spPr/>
      <dgm:t>
        <a:bodyPr/>
        <a:lstStyle/>
        <a:p>
          <a:r>
            <a:rPr lang="tr-TR" dirty="0" smtClean="0"/>
            <a:t>ÇOCUK ODASI</a:t>
          </a:r>
          <a:endParaRPr lang="tr-TR" dirty="0"/>
        </a:p>
      </dgm:t>
    </dgm:pt>
    <dgm:pt modelId="{C7251367-0087-43D2-92BF-D998F9606891}" type="parTrans" cxnId="{F9CE6D7B-38F9-4216-8AD2-51310764E8BC}">
      <dgm:prSet/>
      <dgm:spPr/>
      <dgm:t>
        <a:bodyPr/>
        <a:lstStyle/>
        <a:p>
          <a:endParaRPr lang="tr-TR"/>
        </a:p>
      </dgm:t>
    </dgm:pt>
    <dgm:pt modelId="{FF65FB24-D96E-41FE-83DF-F6AE5F67861B}" type="sibTrans" cxnId="{F9CE6D7B-38F9-4216-8AD2-51310764E8BC}">
      <dgm:prSet/>
      <dgm:spPr/>
      <dgm:t>
        <a:bodyPr/>
        <a:lstStyle/>
        <a:p>
          <a:endParaRPr lang="tr-TR"/>
        </a:p>
      </dgm:t>
    </dgm:pt>
    <dgm:pt modelId="{0612AE7E-42F9-4803-B425-458C1C2D1A75}">
      <dgm:prSet phldrT="[Metin]"/>
      <dgm:spPr/>
      <dgm:t>
        <a:bodyPr/>
        <a:lstStyle/>
        <a:p>
          <a:r>
            <a:rPr lang="tr-TR" dirty="0" smtClean="0"/>
            <a:t>EBEVEYN YATAK ODASI</a:t>
          </a:r>
          <a:endParaRPr lang="tr-TR" dirty="0"/>
        </a:p>
      </dgm:t>
    </dgm:pt>
    <dgm:pt modelId="{29DDBB58-3956-4A64-BA69-143C3855440D}" type="parTrans" cxnId="{9807C12C-D7C9-4ACB-9BB5-C0979AD0C4F6}">
      <dgm:prSet/>
      <dgm:spPr/>
      <dgm:t>
        <a:bodyPr/>
        <a:lstStyle/>
        <a:p>
          <a:endParaRPr lang="tr-TR"/>
        </a:p>
      </dgm:t>
    </dgm:pt>
    <dgm:pt modelId="{E0F03EC2-BBE4-4F79-AF07-A1A0D7649A54}" type="sibTrans" cxnId="{9807C12C-D7C9-4ACB-9BB5-C0979AD0C4F6}">
      <dgm:prSet/>
      <dgm:spPr/>
      <dgm:t>
        <a:bodyPr/>
        <a:lstStyle/>
        <a:p>
          <a:endParaRPr lang="tr-TR"/>
        </a:p>
      </dgm:t>
    </dgm:pt>
    <dgm:pt modelId="{9E1A116C-93B0-4DCA-86FB-90E44386419C}">
      <dgm:prSet phldrT="[Metin]"/>
      <dgm:spPr/>
      <dgm:t>
        <a:bodyPr/>
        <a:lstStyle/>
        <a:p>
          <a:r>
            <a:rPr lang="tr-TR" dirty="0" smtClean="0"/>
            <a:t>BAHÇE/OYUN ALANI/HAVUZ</a:t>
          </a:r>
          <a:endParaRPr lang="tr-TR" dirty="0"/>
        </a:p>
      </dgm:t>
    </dgm:pt>
    <dgm:pt modelId="{1063A221-940B-4512-AA2B-51C867AF91A4}" type="parTrans" cxnId="{FE7D7748-10EB-4A15-A072-74BCCD0772C8}">
      <dgm:prSet/>
      <dgm:spPr/>
      <dgm:t>
        <a:bodyPr/>
        <a:lstStyle/>
        <a:p>
          <a:endParaRPr lang="tr-TR"/>
        </a:p>
      </dgm:t>
    </dgm:pt>
    <dgm:pt modelId="{C29559DE-D834-4463-B439-77042AAD0701}" type="sibTrans" cxnId="{FE7D7748-10EB-4A15-A072-74BCCD0772C8}">
      <dgm:prSet/>
      <dgm:spPr/>
      <dgm:t>
        <a:bodyPr/>
        <a:lstStyle/>
        <a:p>
          <a:endParaRPr lang="tr-TR"/>
        </a:p>
      </dgm:t>
    </dgm:pt>
    <dgm:pt modelId="{AE6C8DED-7E03-4E7F-A5D5-1662592750FD}" type="pres">
      <dgm:prSet presAssocID="{0E601766-5A7E-433F-B68F-1D6E095B5B57}" presName="cycle" presStyleCnt="0">
        <dgm:presLayoutVars>
          <dgm:chMax val="1"/>
          <dgm:dir/>
          <dgm:animLvl val="ctr"/>
          <dgm:resizeHandles val="exact"/>
        </dgm:presLayoutVars>
      </dgm:prSet>
      <dgm:spPr/>
      <dgm:t>
        <a:bodyPr/>
        <a:lstStyle/>
        <a:p>
          <a:endParaRPr lang="tr-TR"/>
        </a:p>
      </dgm:t>
    </dgm:pt>
    <dgm:pt modelId="{B32F81E5-52ED-4024-8E66-794F694DCE1F}" type="pres">
      <dgm:prSet presAssocID="{3A022E3E-6CC7-4350-8D2B-FF0DB12EDF80}" presName="centerShape" presStyleLbl="node0" presStyleIdx="0" presStyleCnt="1"/>
      <dgm:spPr/>
      <dgm:t>
        <a:bodyPr/>
        <a:lstStyle/>
        <a:p>
          <a:endParaRPr lang="tr-TR"/>
        </a:p>
      </dgm:t>
    </dgm:pt>
    <dgm:pt modelId="{B0EEAE71-C1B2-46F8-BA12-3C072E6B2844}" type="pres">
      <dgm:prSet presAssocID="{C3023429-A001-4FD1-9692-FB5C12D7DD6B}" presName="parTrans" presStyleLbl="bgSibTrans2D1" presStyleIdx="0" presStyleCnt="6"/>
      <dgm:spPr/>
      <dgm:t>
        <a:bodyPr/>
        <a:lstStyle/>
        <a:p>
          <a:endParaRPr lang="tr-TR"/>
        </a:p>
      </dgm:t>
    </dgm:pt>
    <dgm:pt modelId="{088BFA42-0364-4439-9383-8C719EA5CCA5}" type="pres">
      <dgm:prSet presAssocID="{FB4C164D-8C74-446A-B4D3-6D6C3BEAA639}" presName="node" presStyleLbl="node1" presStyleIdx="0" presStyleCnt="6">
        <dgm:presLayoutVars>
          <dgm:bulletEnabled val="1"/>
        </dgm:presLayoutVars>
      </dgm:prSet>
      <dgm:spPr/>
      <dgm:t>
        <a:bodyPr/>
        <a:lstStyle/>
        <a:p>
          <a:endParaRPr lang="tr-TR"/>
        </a:p>
      </dgm:t>
    </dgm:pt>
    <dgm:pt modelId="{6FACA6D2-9744-438F-B96A-ECCFEF483C9E}" type="pres">
      <dgm:prSet presAssocID="{823C9BD1-66A2-421A-810F-34DCBF219966}" presName="parTrans" presStyleLbl="bgSibTrans2D1" presStyleIdx="1" presStyleCnt="6"/>
      <dgm:spPr/>
      <dgm:t>
        <a:bodyPr/>
        <a:lstStyle/>
        <a:p>
          <a:endParaRPr lang="tr-TR"/>
        </a:p>
      </dgm:t>
    </dgm:pt>
    <dgm:pt modelId="{7B0AFE88-2CC5-4802-BB91-ED4A00F2F318}" type="pres">
      <dgm:prSet presAssocID="{98BF2EAB-D3D2-4F1A-960C-6FCD498A5D33}" presName="node" presStyleLbl="node1" presStyleIdx="1" presStyleCnt="6" custRadScaleRad="117596" custRadScaleInc="4962">
        <dgm:presLayoutVars>
          <dgm:bulletEnabled val="1"/>
        </dgm:presLayoutVars>
      </dgm:prSet>
      <dgm:spPr/>
      <dgm:t>
        <a:bodyPr/>
        <a:lstStyle/>
        <a:p>
          <a:endParaRPr lang="tr-TR"/>
        </a:p>
      </dgm:t>
    </dgm:pt>
    <dgm:pt modelId="{5FB1C1F6-4C7A-4276-92FB-5E40BAFAF9A7}" type="pres">
      <dgm:prSet presAssocID="{1C0FCE49-B038-43E5-BD65-195B35633538}" presName="parTrans" presStyleLbl="bgSibTrans2D1" presStyleIdx="2" presStyleCnt="6"/>
      <dgm:spPr/>
      <dgm:t>
        <a:bodyPr/>
        <a:lstStyle/>
        <a:p>
          <a:endParaRPr lang="tr-TR"/>
        </a:p>
      </dgm:t>
    </dgm:pt>
    <dgm:pt modelId="{ECBD6467-F64F-4BFF-A35A-A5C6AA7E907E}" type="pres">
      <dgm:prSet presAssocID="{F213ED55-8D90-4FA8-9EB7-46049790C91E}" presName="node" presStyleLbl="node1" presStyleIdx="2" presStyleCnt="6">
        <dgm:presLayoutVars>
          <dgm:bulletEnabled val="1"/>
        </dgm:presLayoutVars>
      </dgm:prSet>
      <dgm:spPr/>
      <dgm:t>
        <a:bodyPr/>
        <a:lstStyle/>
        <a:p>
          <a:endParaRPr lang="tr-TR"/>
        </a:p>
      </dgm:t>
    </dgm:pt>
    <dgm:pt modelId="{6920FF70-7F8C-4F47-8D1A-84D2936F71F6}" type="pres">
      <dgm:prSet presAssocID="{C7251367-0087-43D2-92BF-D998F9606891}" presName="parTrans" presStyleLbl="bgSibTrans2D1" presStyleIdx="3" presStyleCnt="6"/>
      <dgm:spPr/>
      <dgm:t>
        <a:bodyPr/>
        <a:lstStyle/>
        <a:p>
          <a:endParaRPr lang="tr-TR"/>
        </a:p>
      </dgm:t>
    </dgm:pt>
    <dgm:pt modelId="{2F34415F-318B-4CE6-A7E8-6099E66C3FB3}" type="pres">
      <dgm:prSet presAssocID="{466C77F9-DA11-4081-90A3-BF183EBF81E7}" presName="node" presStyleLbl="node1" presStyleIdx="3" presStyleCnt="6">
        <dgm:presLayoutVars>
          <dgm:bulletEnabled val="1"/>
        </dgm:presLayoutVars>
      </dgm:prSet>
      <dgm:spPr/>
      <dgm:t>
        <a:bodyPr/>
        <a:lstStyle/>
        <a:p>
          <a:endParaRPr lang="tr-TR"/>
        </a:p>
      </dgm:t>
    </dgm:pt>
    <dgm:pt modelId="{566FDEFC-D11B-4510-A037-6BC1153F5F2B}" type="pres">
      <dgm:prSet presAssocID="{29DDBB58-3956-4A64-BA69-143C3855440D}" presName="parTrans" presStyleLbl="bgSibTrans2D1" presStyleIdx="4" presStyleCnt="6"/>
      <dgm:spPr/>
      <dgm:t>
        <a:bodyPr/>
        <a:lstStyle/>
        <a:p>
          <a:endParaRPr lang="tr-TR"/>
        </a:p>
      </dgm:t>
    </dgm:pt>
    <dgm:pt modelId="{455CB429-4108-4602-8227-13B92D14AA8B}" type="pres">
      <dgm:prSet presAssocID="{0612AE7E-42F9-4803-B425-458C1C2D1A75}" presName="node" presStyleLbl="node1" presStyleIdx="4" presStyleCnt="6" custScaleX="98343" custScaleY="96540" custRadScaleRad="115659" custRadScaleInc="-4089">
        <dgm:presLayoutVars>
          <dgm:bulletEnabled val="1"/>
        </dgm:presLayoutVars>
      </dgm:prSet>
      <dgm:spPr/>
      <dgm:t>
        <a:bodyPr/>
        <a:lstStyle/>
        <a:p>
          <a:endParaRPr lang="tr-TR"/>
        </a:p>
      </dgm:t>
    </dgm:pt>
    <dgm:pt modelId="{E56BFB18-CC62-4979-ADD2-8C88FD4E393B}" type="pres">
      <dgm:prSet presAssocID="{1063A221-940B-4512-AA2B-51C867AF91A4}" presName="parTrans" presStyleLbl="bgSibTrans2D1" presStyleIdx="5" presStyleCnt="6" custAng="21466926" custLinFactNeighborX="2338" custLinFactNeighborY="-242"/>
      <dgm:spPr/>
      <dgm:t>
        <a:bodyPr/>
        <a:lstStyle/>
        <a:p>
          <a:endParaRPr lang="tr-TR"/>
        </a:p>
      </dgm:t>
    </dgm:pt>
    <dgm:pt modelId="{6CDC20F9-40E7-4B2C-B8C4-F977AD845ACC}" type="pres">
      <dgm:prSet presAssocID="{9E1A116C-93B0-4DCA-86FB-90E44386419C}" presName="node" presStyleLbl="node1" presStyleIdx="5" presStyleCnt="6" custRadScaleRad="90335" custRadScaleInc="7393">
        <dgm:presLayoutVars>
          <dgm:bulletEnabled val="1"/>
        </dgm:presLayoutVars>
      </dgm:prSet>
      <dgm:spPr/>
      <dgm:t>
        <a:bodyPr/>
        <a:lstStyle/>
        <a:p>
          <a:endParaRPr lang="tr-TR"/>
        </a:p>
      </dgm:t>
    </dgm:pt>
  </dgm:ptLst>
  <dgm:cxnLst>
    <dgm:cxn modelId="{6CB26418-A7A6-4198-8CB7-EF8CD24DE19E}" type="presOf" srcId="{FB4C164D-8C74-446A-B4D3-6D6C3BEAA639}" destId="{088BFA42-0364-4439-9383-8C719EA5CCA5}" srcOrd="0" destOrd="0" presId="urn:microsoft.com/office/officeart/2005/8/layout/radial4"/>
    <dgm:cxn modelId="{E77FF386-42D0-4B39-A88A-13A4AEBCADDB}" type="presOf" srcId="{98BF2EAB-D3D2-4F1A-960C-6FCD498A5D33}" destId="{7B0AFE88-2CC5-4802-BB91-ED4A00F2F318}" srcOrd="0" destOrd="0" presId="urn:microsoft.com/office/officeart/2005/8/layout/radial4"/>
    <dgm:cxn modelId="{9807C12C-D7C9-4ACB-9BB5-C0979AD0C4F6}" srcId="{3A022E3E-6CC7-4350-8D2B-FF0DB12EDF80}" destId="{0612AE7E-42F9-4803-B425-458C1C2D1A75}" srcOrd="4" destOrd="0" parTransId="{29DDBB58-3956-4A64-BA69-143C3855440D}" sibTransId="{E0F03EC2-BBE4-4F79-AF07-A1A0D7649A54}"/>
    <dgm:cxn modelId="{871DD91A-3F62-4EE3-B3F4-23ED1A32AD1D}" type="presOf" srcId="{C7251367-0087-43D2-92BF-D998F9606891}" destId="{6920FF70-7F8C-4F47-8D1A-84D2936F71F6}" srcOrd="0" destOrd="0" presId="urn:microsoft.com/office/officeart/2005/8/layout/radial4"/>
    <dgm:cxn modelId="{45C28BE4-E24D-408D-89E4-A7D1E7F2F253}" srcId="{3A022E3E-6CC7-4350-8D2B-FF0DB12EDF80}" destId="{98BF2EAB-D3D2-4F1A-960C-6FCD498A5D33}" srcOrd="1" destOrd="0" parTransId="{823C9BD1-66A2-421A-810F-34DCBF219966}" sibTransId="{EC9BDD45-D52C-4683-8FEB-252CDD88F9F5}"/>
    <dgm:cxn modelId="{BFA3AC7F-3775-44CA-B198-B19C382D9AD1}" type="presOf" srcId="{29DDBB58-3956-4A64-BA69-143C3855440D}" destId="{566FDEFC-D11B-4510-A037-6BC1153F5F2B}" srcOrd="0" destOrd="0" presId="urn:microsoft.com/office/officeart/2005/8/layout/radial4"/>
    <dgm:cxn modelId="{5751CEDE-0D59-43DF-A531-CAC92CD0D43C}" type="presOf" srcId="{823C9BD1-66A2-421A-810F-34DCBF219966}" destId="{6FACA6D2-9744-438F-B96A-ECCFEF483C9E}" srcOrd="0" destOrd="0" presId="urn:microsoft.com/office/officeart/2005/8/layout/radial4"/>
    <dgm:cxn modelId="{FBC62907-7F51-4859-AFDC-50F0A6826311}" srcId="{3A022E3E-6CC7-4350-8D2B-FF0DB12EDF80}" destId="{F213ED55-8D90-4FA8-9EB7-46049790C91E}" srcOrd="2" destOrd="0" parTransId="{1C0FCE49-B038-43E5-BD65-195B35633538}" sibTransId="{B32C1EC1-3FDD-4299-BEDF-C77F29A6AA6F}"/>
    <dgm:cxn modelId="{17D30574-2367-49F3-9E69-212C68D98822}" type="presOf" srcId="{3A022E3E-6CC7-4350-8D2B-FF0DB12EDF80}" destId="{B32F81E5-52ED-4024-8E66-794F694DCE1F}" srcOrd="0" destOrd="0" presId="urn:microsoft.com/office/officeart/2005/8/layout/radial4"/>
    <dgm:cxn modelId="{DE14AD60-8D85-4152-BC27-4B337AD874DC}" type="presOf" srcId="{1C0FCE49-B038-43E5-BD65-195B35633538}" destId="{5FB1C1F6-4C7A-4276-92FB-5E40BAFAF9A7}" srcOrd="0" destOrd="0" presId="urn:microsoft.com/office/officeart/2005/8/layout/radial4"/>
    <dgm:cxn modelId="{FE7D7748-10EB-4A15-A072-74BCCD0772C8}" srcId="{3A022E3E-6CC7-4350-8D2B-FF0DB12EDF80}" destId="{9E1A116C-93B0-4DCA-86FB-90E44386419C}" srcOrd="5" destOrd="0" parTransId="{1063A221-940B-4512-AA2B-51C867AF91A4}" sibTransId="{C29559DE-D834-4463-B439-77042AAD0701}"/>
    <dgm:cxn modelId="{3913AF40-2CDA-489A-8681-F9F5A36CED4B}" type="presOf" srcId="{0612AE7E-42F9-4803-B425-458C1C2D1A75}" destId="{455CB429-4108-4602-8227-13B92D14AA8B}" srcOrd="0" destOrd="0" presId="urn:microsoft.com/office/officeart/2005/8/layout/radial4"/>
    <dgm:cxn modelId="{8DB42F2C-5D52-4CC4-A69A-486C0ACE79F5}" type="presOf" srcId="{0E601766-5A7E-433F-B68F-1D6E095B5B57}" destId="{AE6C8DED-7E03-4E7F-A5D5-1662592750FD}" srcOrd="0" destOrd="0" presId="urn:microsoft.com/office/officeart/2005/8/layout/radial4"/>
    <dgm:cxn modelId="{BA411C7E-9834-4411-8F4B-19694F39EEA9}" type="presOf" srcId="{C3023429-A001-4FD1-9692-FB5C12D7DD6B}" destId="{B0EEAE71-C1B2-46F8-BA12-3C072E6B2844}" srcOrd="0" destOrd="0" presId="urn:microsoft.com/office/officeart/2005/8/layout/radial4"/>
    <dgm:cxn modelId="{390B6B02-D160-43F9-BF10-19A4C42286B7}" type="presOf" srcId="{466C77F9-DA11-4081-90A3-BF183EBF81E7}" destId="{2F34415F-318B-4CE6-A7E8-6099E66C3FB3}" srcOrd="0" destOrd="0" presId="urn:microsoft.com/office/officeart/2005/8/layout/radial4"/>
    <dgm:cxn modelId="{F9CE6D7B-38F9-4216-8AD2-51310764E8BC}" srcId="{3A022E3E-6CC7-4350-8D2B-FF0DB12EDF80}" destId="{466C77F9-DA11-4081-90A3-BF183EBF81E7}" srcOrd="3" destOrd="0" parTransId="{C7251367-0087-43D2-92BF-D998F9606891}" sibTransId="{FF65FB24-D96E-41FE-83DF-F6AE5F67861B}"/>
    <dgm:cxn modelId="{297FAE71-93A8-47E6-86FA-C048C33B733F}" type="presOf" srcId="{F213ED55-8D90-4FA8-9EB7-46049790C91E}" destId="{ECBD6467-F64F-4BFF-A35A-A5C6AA7E907E}" srcOrd="0" destOrd="0" presId="urn:microsoft.com/office/officeart/2005/8/layout/radial4"/>
    <dgm:cxn modelId="{1E0CA49F-1153-40BA-A7AF-071EC614D0B8}" srcId="{0E601766-5A7E-433F-B68F-1D6E095B5B57}" destId="{3A022E3E-6CC7-4350-8D2B-FF0DB12EDF80}" srcOrd="0" destOrd="0" parTransId="{753A4230-65DC-4ECA-95CA-4E341836E0C6}" sibTransId="{26819895-83FF-4236-95EB-D7DDCDC0F8D3}"/>
    <dgm:cxn modelId="{CF015B02-60E3-44C9-96F6-A5DBB5CD1FAA}" type="presOf" srcId="{9E1A116C-93B0-4DCA-86FB-90E44386419C}" destId="{6CDC20F9-40E7-4B2C-B8C4-F977AD845ACC}" srcOrd="0" destOrd="0" presId="urn:microsoft.com/office/officeart/2005/8/layout/radial4"/>
    <dgm:cxn modelId="{B668F215-40EA-49BA-9F9D-11ACE954F432}" srcId="{3A022E3E-6CC7-4350-8D2B-FF0DB12EDF80}" destId="{FB4C164D-8C74-446A-B4D3-6D6C3BEAA639}" srcOrd="0" destOrd="0" parTransId="{C3023429-A001-4FD1-9692-FB5C12D7DD6B}" sibTransId="{11E099AF-FBB4-4E97-8A2F-C4B8D68AE7E9}"/>
    <dgm:cxn modelId="{8E67E2D9-C95F-465F-84E2-D922BFB820CD}" type="presOf" srcId="{1063A221-940B-4512-AA2B-51C867AF91A4}" destId="{E56BFB18-CC62-4979-ADD2-8C88FD4E393B}" srcOrd="0" destOrd="0" presId="urn:microsoft.com/office/officeart/2005/8/layout/radial4"/>
    <dgm:cxn modelId="{3ED9697B-3922-41EA-9BCE-BCD56EF0D250}" type="presParOf" srcId="{AE6C8DED-7E03-4E7F-A5D5-1662592750FD}" destId="{B32F81E5-52ED-4024-8E66-794F694DCE1F}" srcOrd="0" destOrd="0" presId="urn:microsoft.com/office/officeart/2005/8/layout/radial4"/>
    <dgm:cxn modelId="{AC6B871B-B9FF-4963-9B61-E5CC706804D8}" type="presParOf" srcId="{AE6C8DED-7E03-4E7F-A5D5-1662592750FD}" destId="{B0EEAE71-C1B2-46F8-BA12-3C072E6B2844}" srcOrd="1" destOrd="0" presId="urn:microsoft.com/office/officeart/2005/8/layout/radial4"/>
    <dgm:cxn modelId="{43399FA7-4CE9-4BEE-86B3-C223173B996F}" type="presParOf" srcId="{AE6C8DED-7E03-4E7F-A5D5-1662592750FD}" destId="{088BFA42-0364-4439-9383-8C719EA5CCA5}" srcOrd="2" destOrd="0" presId="urn:microsoft.com/office/officeart/2005/8/layout/radial4"/>
    <dgm:cxn modelId="{9ECF9563-2DA5-4777-A1B5-BFDD0195FF38}" type="presParOf" srcId="{AE6C8DED-7E03-4E7F-A5D5-1662592750FD}" destId="{6FACA6D2-9744-438F-B96A-ECCFEF483C9E}" srcOrd="3" destOrd="0" presId="urn:microsoft.com/office/officeart/2005/8/layout/radial4"/>
    <dgm:cxn modelId="{98DC7981-E896-4D33-AE5F-F14C9B2DA687}" type="presParOf" srcId="{AE6C8DED-7E03-4E7F-A5D5-1662592750FD}" destId="{7B0AFE88-2CC5-4802-BB91-ED4A00F2F318}" srcOrd="4" destOrd="0" presId="urn:microsoft.com/office/officeart/2005/8/layout/radial4"/>
    <dgm:cxn modelId="{180D0453-8B91-4A4C-BF4A-59DACCCB3273}" type="presParOf" srcId="{AE6C8DED-7E03-4E7F-A5D5-1662592750FD}" destId="{5FB1C1F6-4C7A-4276-92FB-5E40BAFAF9A7}" srcOrd="5" destOrd="0" presId="urn:microsoft.com/office/officeart/2005/8/layout/radial4"/>
    <dgm:cxn modelId="{F28A66FF-C112-452A-B5E2-5D901AC71A7A}" type="presParOf" srcId="{AE6C8DED-7E03-4E7F-A5D5-1662592750FD}" destId="{ECBD6467-F64F-4BFF-A35A-A5C6AA7E907E}" srcOrd="6" destOrd="0" presId="urn:microsoft.com/office/officeart/2005/8/layout/radial4"/>
    <dgm:cxn modelId="{CBE67B6C-E2D0-4480-822D-F6C800DDC203}" type="presParOf" srcId="{AE6C8DED-7E03-4E7F-A5D5-1662592750FD}" destId="{6920FF70-7F8C-4F47-8D1A-84D2936F71F6}" srcOrd="7" destOrd="0" presId="urn:microsoft.com/office/officeart/2005/8/layout/radial4"/>
    <dgm:cxn modelId="{3C501647-D27F-485C-99AA-312FF989EC1E}" type="presParOf" srcId="{AE6C8DED-7E03-4E7F-A5D5-1662592750FD}" destId="{2F34415F-318B-4CE6-A7E8-6099E66C3FB3}" srcOrd="8" destOrd="0" presId="urn:microsoft.com/office/officeart/2005/8/layout/radial4"/>
    <dgm:cxn modelId="{CD76EA33-A573-43D7-8737-7AD0C62888F8}" type="presParOf" srcId="{AE6C8DED-7E03-4E7F-A5D5-1662592750FD}" destId="{566FDEFC-D11B-4510-A037-6BC1153F5F2B}" srcOrd="9" destOrd="0" presId="urn:microsoft.com/office/officeart/2005/8/layout/radial4"/>
    <dgm:cxn modelId="{7D68EC40-7606-4A4C-B9C1-63E33EB056AF}" type="presParOf" srcId="{AE6C8DED-7E03-4E7F-A5D5-1662592750FD}" destId="{455CB429-4108-4602-8227-13B92D14AA8B}" srcOrd="10" destOrd="0" presId="urn:microsoft.com/office/officeart/2005/8/layout/radial4"/>
    <dgm:cxn modelId="{20C0EFDB-6CEF-40B5-8EA3-87D488C39695}" type="presParOf" srcId="{AE6C8DED-7E03-4E7F-A5D5-1662592750FD}" destId="{E56BFB18-CC62-4979-ADD2-8C88FD4E393B}" srcOrd="11" destOrd="0" presId="urn:microsoft.com/office/officeart/2005/8/layout/radial4"/>
    <dgm:cxn modelId="{997FB5D7-02AD-42D5-AAA7-F9E1C6A5E29E}" type="presParOf" srcId="{AE6C8DED-7E03-4E7F-A5D5-1662592750FD}" destId="{6CDC20F9-40E7-4B2C-B8C4-F977AD845ACC}" srcOrd="12" destOrd="0" presId="urn:microsoft.com/office/officeart/2005/8/layout/radial4"/>
  </dgm:cxnLst>
  <dgm:bg/>
  <dgm:whole>
    <a:ln>
      <a:no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792AEBC4-3EAF-4AFF-A428-18A5A00CCE48}" type="datetimeFigureOut">
              <a:rPr lang="tr-TR"/>
              <a:pPr>
                <a:defRPr/>
              </a:pPr>
              <a:t>03.11.2017</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tr-TR" noProof="0"/>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noProof="0" smtClean="0"/>
              <a:t>Asıl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endParaRPr lang="tr-TR" noProof="0"/>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6CC8D6B-935F-4AE2-A448-43BD07B6D049}" type="slidenum">
              <a:rPr lang="tr-TR"/>
              <a:pPr>
                <a:defRPr/>
              </a:pPr>
              <a:t>‹#›</a:t>
            </a:fld>
            <a:endParaRPr lang="tr-TR"/>
          </a:p>
        </p:txBody>
      </p:sp>
    </p:spTree>
    <p:extLst>
      <p:ext uri="{BB962C8B-B14F-4D97-AF65-F5344CB8AC3E}">
        <p14:creationId xmlns:p14="http://schemas.microsoft.com/office/powerpoint/2010/main" val="11199723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84995" name="2 Not Yer Tutucusu"/>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tr-TR" smtClean="0"/>
          </a:p>
        </p:txBody>
      </p:sp>
      <p:sp>
        <p:nvSpPr>
          <p:cNvPr id="84996"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9E98A42-0F0B-4CAD-A327-F4F33FB3F685}" type="slidenum">
              <a:rPr lang="tr-TR"/>
              <a:pPr fontAlgn="base">
                <a:spcBef>
                  <a:spcPct val="0"/>
                </a:spcBef>
                <a:spcAft>
                  <a:spcPct val="0"/>
                </a:spcAft>
              </a:pPr>
              <a:t>1</a:t>
            </a:fld>
            <a:endParaRPr lang="tr-TR"/>
          </a:p>
        </p:txBody>
      </p:sp>
    </p:spTree>
    <p:extLst>
      <p:ext uri="{BB962C8B-B14F-4D97-AF65-F5344CB8AC3E}">
        <p14:creationId xmlns:p14="http://schemas.microsoft.com/office/powerpoint/2010/main" val="9190916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86019" name="2 Not Yer Tutucusu"/>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tr-TR" smtClean="0"/>
              <a:t>….bir olay olarak tanımlanabilir.</a:t>
            </a:r>
          </a:p>
        </p:txBody>
      </p:sp>
      <p:sp>
        <p:nvSpPr>
          <p:cNvPr id="86020"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6EDF375-9C24-431E-93BC-BCC1D4C90CD7}" type="slidenum">
              <a:rPr lang="tr-TR"/>
              <a:pPr fontAlgn="base">
                <a:spcBef>
                  <a:spcPct val="0"/>
                </a:spcBef>
                <a:spcAft>
                  <a:spcPct val="0"/>
                </a:spcAft>
              </a:pPr>
              <a:t>4</a:t>
            </a:fld>
            <a:endParaRPr lang="tr-TR"/>
          </a:p>
        </p:txBody>
      </p:sp>
    </p:spTree>
    <p:extLst>
      <p:ext uri="{BB962C8B-B14F-4D97-AF65-F5344CB8AC3E}">
        <p14:creationId xmlns:p14="http://schemas.microsoft.com/office/powerpoint/2010/main" val="740451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87043" name="2 Not Yer Tutucusu"/>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tr-TR" smtClean="0"/>
              <a:t>Kalın cümle yanıp sönecek</a:t>
            </a:r>
          </a:p>
        </p:txBody>
      </p:sp>
      <p:sp>
        <p:nvSpPr>
          <p:cNvPr id="87044"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C045F52-6BEB-43D5-A20C-D442DCCF6A70}" type="slidenum">
              <a:rPr lang="tr-TR"/>
              <a:pPr fontAlgn="base">
                <a:spcBef>
                  <a:spcPct val="0"/>
                </a:spcBef>
                <a:spcAft>
                  <a:spcPct val="0"/>
                </a:spcAft>
              </a:pPr>
              <a:t>6</a:t>
            </a:fld>
            <a:endParaRPr lang="tr-TR"/>
          </a:p>
        </p:txBody>
      </p:sp>
    </p:spTree>
    <p:extLst>
      <p:ext uri="{BB962C8B-B14F-4D97-AF65-F5344CB8AC3E}">
        <p14:creationId xmlns:p14="http://schemas.microsoft.com/office/powerpoint/2010/main" val="42635574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88067" name="2 Not Yer Tutucusu"/>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tr-TR" smtClean="0"/>
          </a:p>
        </p:txBody>
      </p:sp>
      <p:sp>
        <p:nvSpPr>
          <p:cNvPr id="88068"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D774A2E-2FE5-4BF2-9482-2FC594FF1313}" type="slidenum">
              <a:rPr lang="tr-TR"/>
              <a:pPr fontAlgn="base">
                <a:spcBef>
                  <a:spcPct val="0"/>
                </a:spcBef>
                <a:spcAft>
                  <a:spcPct val="0"/>
                </a:spcAft>
              </a:pPr>
              <a:t>12</a:t>
            </a:fld>
            <a:endParaRPr lang="tr-TR"/>
          </a:p>
        </p:txBody>
      </p:sp>
    </p:spTree>
    <p:extLst>
      <p:ext uri="{BB962C8B-B14F-4D97-AF65-F5344CB8AC3E}">
        <p14:creationId xmlns:p14="http://schemas.microsoft.com/office/powerpoint/2010/main" val="2152209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89091" name="2 Not Yer Tutucusu"/>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tr-TR" smtClean="0"/>
              <a:t>KIRMIZI CÜMLE YANIP SÖNEBİLİR.</a:t>
            </a:r>
          </a:p>
        </p:txBody>
      </p:sp>
      <p:sp>
        <p:nvSpPr>
          <p:cNvPr id="89092"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A0CAC4F-9688-4EBA-97B8-4B94F357522D}" type="slidenum">
              <a:rPr lang="tr-TR"/>
              <a:pPr fontAlgn="base">
                <a:spcBef>
                  <a:spcPct val="0"/>
                </a:spcBef>
                <a:spcAft>
                  <a:spcPct val="0"/>
                </a:spcAft>
              </a:pPr>
              <a:t>13</a:t>
            </a:fld>
            <a:endParaRPr lang="tr-TR"/>
          </a:p>
        </p:txBody>
      </p:sp>
    </p:spTree>
    <p:extLst>
      <p:ext uri="{BB962C8B-B14F-4D97-AF65-F5344CB8AC3E}">
        <p14:creationId xmlns:p14="http://schemas.microsoft.com/office/powerpoint/2010/main" val="30251010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90115" name="2 Not Yer Tutucusu"/>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tr-TR" smtClean="0"/>
              <a:t>Yanıp sönebilir.</a:t>
            </a:r>
          </a:p>
        </p:txBody>
      </p:sp>
      <p:sp>
        <p:nvSpPr>
          <p:cNvPr id="90116"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889BCB2-B050-488C-9E54-B35C1968F43D}" type="slidenum">
              <a:rPr lang="tr-TR"/>
              <a:pPr fontAlgn="base">
                <a:spcBef>
                  <a:spcPct val="0"/>
                </a:spcBef>
                <a:spcAft>
                  <a:spcPct val="0"/>
                </a:spcAft>
              </a:pPr>
              <a:t>17</a:t>
            </a:fld>
            <a:endParaRPr lang="tr-TR"/>
          </a:p>
        </p:txBody>
      </p:sp>
    </p:spTree>
    <p:extLst>
      <p:ext uri="{BB962C8B-B14F-4D97-AF65-F5344CB8AC3E}">
        <p14:creationId xmlns:p14="http://schemas.microsoft.com/office/powerpoint/2010/main" val="674782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91139" name="2 Not Yer Tutucusu"/>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tr-TR" smtClean="0"/>
              <a:t>Motor gelişime uygun olmayan…</a:t>
            </a:r>
          </a:p>
        </p:txBody>
      </p:sp>
      <p:sp>
        <p:nvSpPr>
          <p:cNvPr id="91140"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0A0CE5-F8C1-4C2F-B327-ED4779D4C3B7}" type="slidenum">
              <a:rPr lang="tr-TR"/>
              <a:pPr fontAlgn="base">
                <a:spcBef>
                  <a:spcPct val="0"/>
                </a:spcBef>
                <a:spcAft>
                  <a:spcPct val="0"/>
                </a:spcAft>
              </a:pPr>
              <a:t>27</a:t>
            </a:fld>
            <a:endParaRPr lang="tr-TR"/>
          </a:p>
        </p:txBody>
      </p:sp>
    </p:spTree>
    <p:extLst>
      <p:ext uri="{BB962C8B-B14F-4D97-AF65-F5344CB8AC3E}">
        <p14:creationId xmlns:p14="http://schemas.microsoft.com/office/powerpoint/2010/main" val="2859557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92163" name="2 Not Yer Tutucusu"/>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tr-TR" smtClean="0"/>
              <a:t>Resim ekleyelim</a:t>
            </a:r>
          </a:p>
        </p:txBody>
      </p:sp>
      <p:sp>
        <p:nvSpPr>
          <p:cNvPr id="92164"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21C2499-8345-4734-89E8-91DF801EE947}" type="slidenum">
              <a:rPr lang="tr-TR"/>
              <a:pPr fontAlgn="base">
                <a:spcBef>
                  <a:spcPct val="0"/>
                </a:spcBef>
                <a:spcAft>
                  <a:spcPct val="0"/>
                </a:spcAft>
              </a:pPr>
              <a:t>38</a:t>
            </a:fld>
            <a:endParaRPr lang="tr-TR"/>
          </a:p>
        </p:txBody>
      </p:sp>
    </p:spTree>
    <p:extLst>
      <p:ext uri="{BB962C8B-B14F-4D97-AF65-F5344CB8AC3E}">
        <p14:creationId xmlns:p14="http://schemas.microsoft.com/office/powerpoint/2010/main" val="5845576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93187" name="2 Not Yer Tutucusu"/>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tr-TR" smtClean="0"/>
              <a:t>resim</a:t>
            </a:r>
          </a:p>
        </p:txBody>
      </p:sp>
      <p:sp>
        <p:nvSpPr>
          <p:cNvPr id="93188" name="3 Slayt Numarası Yer Tutucusu"/>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1E2E07-13F6-4A60-9662-DA96CE143F37}" type="slidenum">
              <a:rPr lang="tr-TR"/>
              <a:pPr fontAlgn="base">
                <a:spcBef>
                  <a:spcPct val="0"/>
                </a:spcBef>
                <a:spcAft>
                  <a:spcPct val="0"/>
                </a:spcAft>
              </a:pPr>
              <a:t>43</a:t>
            </a:fld>
            <a:endParaRPr lang="tr-TR"/>
          </a:p>
        </p:txBody>
      </p:sp>
    </p:spTree>
    <p:extLst>
      <p:ext uri="{BB962C8B-B14F-4D97-AF65-F5344CB8AC3E}">
        <p14:creationId xmlns:p14="http://schemas.microsoft.com/office/powerpoint/2010/main" val="2165922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4" name="3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4 Dikdörtgen"/>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5 Dikdörtgen"/>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6 Dikdörtgen"/>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9 Düz Bağlayıcı"/>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10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11 Düz Bağlayıcı"/>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12 Düz Bağlayıcı"/>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13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14 Düz Bağlayıcı"/>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15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16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17 Oval"/>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18 Oval"/>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19 Oval"/>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20 Oval"/>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7 Başlık"/>
          <p:cNvSpPr>
            <a:spLocks noGrp="1"/>
          </p:cNvSpPr>
          <p:nvPr>
            <p:ph type="ctrTitle"/>
          </p:nvPr>
        </p:nvSpPr>
        <p:spPr>
          <a:xfrm>
            <a:off x="2286000" y="3124200"/>
            <a:ext cx="6172200" cy="1894362"/>
          </a:xfrm>
        </p:spPr>
        <p:txBody>
          <a:bodyPr/>
          <a:lstStyle>
            <a:lvl1pPr>
              <a:defRPr b="1"/>
            </a:lvl1pPr>
          </a:lstStyle>
          <a:p>
            <a:r>
              <a:rPr lang="tr-TR" smtClean="0"/>
              <a:t>Asıl başlık stili için tıklatın</a:t>
            </a:r>
            <a:endParaRPr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tr-TR" smtClean="0"/>
              <a:t>Asıl alt başlık stilini düzenlemek için tıklatın</a:t>
            </a:r>
            <a:endParaRPr lang="en-US"/>
          </a:p>
        </p:txBody>
      </p:sp>
      <p:sp>
        <p:nvSpPr>
          <p:cNvPr id="22" name="27 Veri Yer Tutucusu"/>
          <p:cNvSpPr>
            <a:spLocks noGrp="1"/>
          </p:cNvSpPr>
          <p:nvPr>
            <p:ph type="dt" sz="half" idx="10"/>
          </p:nvPr>
        </p:nvSpPr>
        <p:spPr bwMode="auto">
          <a:xfrm rot="5400000">
            <a:off x="7764463" y="1174750"/>
            <a:ext cx="2286000" cy="381000"/>
          </a:xfrm>
        </p:spPr>
        <p:txBody>
          <a:bodyPr/>
          <a:lstStyle>
            <a:lvl1pPr>
              <a:defRPr/>
            </a:lvl1pPr>
          </a:lstStyle>
          <a:p>
            <a:pPr>
              <a:defRPr/>
            </a:pPr>
            <a:fld id="{F84061EA-2852-4937-AD3D-D9A1F6673F3C}" type="datetimeFigureOut">
              <a:rPr lang="tr-TR"/>
              <a:pPr>
                <a:defRPr/>
              </a:pPr>
              <a:t>03.11.2017</a:t>
            </a:fld>
            <a:endParaRPr lang="tr-TR"/>
          </a:p>
        </p:txBody>
      </p:sp>
      <p:sp>
        <p:nvSpPr>
          <p:cNvPr id="23" name="16 Altbilgi Yer Tutucusu"/>
          <p:cNvSpPr>
            <a:spLocks noGrp="1"/>
          </p:cNvSpPr>
          <p:nvPr>
            <p:ph type="ftr" sz="quarter" idx="11"/>
          </p:nvPr>
        </p:nvSpPr>
        <p:spPr bwMode="auto">
          <a:xfrm rot="5400000">
            <a:off x="7077076" y="4181475"/>
            <a:ext cx="3657600" cy="384175"/>
          </a:xfrm>
        </p:spPr>
        <p:txBody>
          <a:bodyPr/>
          <a:lstStyle>
            <a:lvl1pPr>
              <a:defRPr/>
            </a:lvl1pPr>
          </a:lstStyle>
          <a:p>
            <a:pPr>
              <a:defRPr/>
            </a:pPr>
            <a:endParaRPr lang="tr-TR"/>
          </a:p>
        </p:txBody>
      </p:sp>
      <p:sp>
        <p:nvSpPr>
          <p:cNvPr id="24" name="28 Slayt Numarası Yer Tutucusu"/>
          <p:cNvSpPr>
            <a:spLocks noGrp="1"/>
          </p:cNvSpPr>
          <p:nvPr>
            <p:ph type="sldNum" sz="quarter" idx="12"/>
          </p:nvPr>
        </p:nvSpPr>
        <p:spPr bwMode="auto">
          <a:xfrm>
            <a:off x="1325563" y="4929188"/>
            <a:ext cx="609600" cy="517525"/>
          </a:xfrm>
        </p:spPr>
        <p:txBody>
          <a:bodyPr/>
          <a:lstStyle>
            <a:lvl1pPr>
              <a:defRPr/>
            </a:lvl1pPr>
          </a:lstStyle>
          <a:p>
            <a:pPr>
              <a:defRPr/>
            </a:pPr>
            <a:fld id="{82345612-9D4E-469E-A4A5-6C7DF7BD7939}" type="slidenum">
              <a:rPr lang="tr-TR"/>
              <a:pPr>
                <a:defRPr/>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8" name="7 İçerik Yer Tutucusu"/>
          <p:cNvSpPr>
            <a:spLocks noGrp="1"/>
          </p:cNvSpPr>
          <p:nvPr>
            <p:ph sz="quarter" idx="1"/>
          </p:nvPr>
        </p:nvSpPr>
        <p:spPr>
          <a:xfrm>
            <a:off x="457200" y="1600200"/>
            <a:ext cx="7467600" cy="487375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6 Veri Yer Tutucusu"/>
          <p:cNvSpPr>
            <a:spLocks noGrp="1"/>
          </p:cNvSpPr>
          <p:nvPr>
            <p:ph type="dt" sz="half" idx="10"/>
          </p:nvPr>
        </p:nvSpPr>
        <p:spPr/>
        <p:txBody>
          <a:bodyPr rtlCol="0"/>
          <a:lstStyle>
            <a:lvl1pPr>
              <a:defRPr/>
            </a:lvl1pPr>
          </a:lstStyle>
          <a:p>
            <a:pPr>
              <a:defRPr/>
            </a:pPr>
            <a:fld id="{46FAC614-FD5D-4C1B-A1C8-F46D032A2DA5}" type="datetimeFigureOut">
              <a:rPr lang="tr-TR"/>
              <a:pPr>
                <a:defRPr/>
              </a:pPr>
              <a:t>03.11.2017</a:t>
            </a:fld>
            <a:endParaRPr lang="tr-TR"/>
          </a:p>
        </p:txBody>
      </p:sp>
      <p:sp>
        <p:nvSpPr>
          <p:cNvPr id="5" name="8 Slayt Numarası Yer Tutucusu"/>
          <p:cNvSpPr>
            <a:spLocks noGrp="1"/>
          </p:cNvSpPr>
          <p:nvPr>
            <p:ph type="sldNum" sz="quarter" idx="11"/>
          </p:nvPr>
        </p:nvSpPr>
        <p:spPr/>
        <p:txBody>
          <a:bodyPr rtlCol="0"/>
          <a:lstStyle>
            <a:lvl1pPr>
              <a:defRPr/>
            </a:lvl1pPr>
          </a:lstStyle>
          <a:p>
            <a:pPr>
              <a:defRPr/>
            </a:pPr>
            <a:fld id="{2D6F2272-D353-4DE0-9EEF-BDA272F9D869}" type="slidenum">
              <a:rPr lang="tr-TR"/>
              <a:pPr>
                <a:defRPr/>
              </a:pPr>
              <a:t>‹#›</a:t>
            </a:fld>
            <a:endParaRPr lang="tr-TR"/>
          </a:p>
        </p:txBody>
      </p:sp>
      <p:sp>
        <p:nvSpPr>
          <p:cNvPr id="6" name="9 Altbilgi Yer Tutucusu"/>
          <p:cNvSpPr>
            <a:spLocks noGrp="1"/>
          </p:cNvSpPr>
          <p:nvPr>
            <p:ph type="ftr" sz="quarter" idx="12"/>
          </p:nvPr>
        </p:nvSpPr>
        <p:spPr/>
        <p:txBody>
          <a:bodyPr rtlCol="0"/>
          <a:lstStyle>
            <a:lvl1pPr>
              <a:defRPr/>
            </a:lvl1pPr>
          </a:lstStyle>
          <a:p>
            <a:pPr>
              <a:defRPr/>
            </a:pPr>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4" name="3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4 Dikdörtgen"/>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5 Dikdörtgen"/>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6 Dikdörtgen"/>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7 Düz Bağlayıcı"/>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8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9 Düz Bağlayıcı"/>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10 Düz Bağlayıcı"/>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11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12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13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14 Oval"/>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15 Oval"/>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16 Oval"/>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17 Oval"/>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18 Düz Bağlayıcı"/>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lang="tr-TR" smtClean="0"/>
              <a:t>Asıl başlık stili için tıklatın</a:t>
            </a:r>
            <a:endParaRPr lang="en-US"/>
          </a:p>
        </p:txBody>
      </p:sp>
      <p:sp>
        <p:nvSpPr>
          <p:cNvPr id="3" name="2 Metin Yer Tutucusu"/>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tr-TR" smtClean="0"/>
              <a:t>Asıl metin stillerini düzenlemek için tıklatın</a:t>
            </a:r>
          </a:p>
        </p:txBody>
      </p:sp>
      <p:sp>
        <p:nvSpPr>
          <p:cNvPr id="20" name="3 Veri Yer Tutucusu"/>
          <p:cNvSpPr>
            <a:spLocks noGrp="1"/>
          </p:cNvSpPr>
          <p:nvPr>
            <p:ph type="dt" sz="half" idx="10"/>
          </p:nvPr>
        </p:nvSpPr>
        <p:spPr bwMode="auto">
          <a:xfrm rot="5400000">
            <a:off x="7762875" y="1169988"/>
            <a:ext cx="2286000" cy="381000"/>
          </a:xfrm>
        </p:spPr>
        <p:txBody>
          <a:bodyPr/>
          <a:lstStyle>
            <a:lvl1pPr>
              <a:defRPr/>
            </a:lvl1pPr>
          </a:lstStyle>
          <a:p>
            <a:pPr>
              <a:defRPr/>
            </a:pPr>
            <a:fld id="{7F8F68C7-CDDB-4AC0-BD5A-BE976B6BE295}" type="datetimeFigureOut">
              <a:rPr lang="tr-TR"/>
              <a:pPr>
                <a:defRPr/>
              </a:pPr>
              <a:t>03.11.2017</a:t>
            </a:fld>
            <a:endParaRPr lang="tr-TR"/>
          </a:p>
        </p:txBody>
      </p:sp>
      <p:sp>
        <p:nvSpPr>
          <p:cNvPr id="21" name="4 Altbilgi Yer Tutucusu"/>
          <p:cNvSpPr>
            <a:spLocks noGrp="1"/>
          </p:cNvSpPr>
          <p:nvPr>
            <p:ph type="ftr" sz="quarter" idx="11"/>
          </p:nvPr>
        </p:nvSpPr>
        <p:spPr bwMode="auto">
          <a:xfrm rot="5400000">
            <a:off x="7077076" y="4178300"/>
            <a:ext cx="3657600" cy="384175"/>
          </a:xfrm>
        </p:spPr>
        <p:txBody>
          <a:bodyPr/>
          <a:lstStyle>
            <a:lvl1pPr>
              <a:defRPr/>
            </a:lvl1pPr>
          </a:lstStyle>
          <a:p>
            <a:pPr>
              <a:defRPr/>
            </a:pPr>
            <a:endParaRPr lang="tr-TR"/>
          </a:p>
        </p:txBody>
      </p:sp>
      <p:sp>
        <p:nvSpPr>
          <p:cNvPr id="22" name="5 Slayt Numarası Yer Tutucusu"/>
          <p:cNvSpPr>
            <a:spLocks noGrp="1"/>
          </p:cNvSpPr>
          <p:nvPr>
            <p:ph type="sldNum" sz="quarter" idx="12"/>
          </p:nvPr>
        </p:nvSpPr>
        <p:spPr bwMode="auto">
          <a:xfrm>
            <a:off x="1339850" y="4929188"/>
            <a:ext cx="609600" cy="517525"/>
          </a:xfrm>
        </p:spPr>
        <p:txBody>
          <a:bodyPr/>
          <a:lstStyle>
            <a:lvl1pPr>
              <a:defRPr/>
            </a:lvl1pPr>
          </a:lstStyle>
          <a:p>
            <a:pPr>
              <a:defRPr/>
            </a:pPr>
            <a:fld id="{5FEFBC4D-19B1-495D-86BE-00A7BA084CB2}" type="slidenum">
              <a:rPr lang="tr-TR"/>
              <a:pPr>
                <a:defRPr/>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9" name="8 İçerik Yer Tutucusu"/>
          <p:cNvSpPr>
            <a:spLocks noGrp="1"/>
          </p:cNvSpPr>
          <p:nvPr>
            <p:ph sz="quarter" idx="1"/>
          </p:nvPr>
        </p:nvSpPr>
        <p:spPr>
          <a:xfrm>
            <a:off x="457200" y="1600200"/>
            <a:ext cx="3657600" cy="45720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1" name="10 İçerik Yer Tutucusu"/>
          <p:cNvSpPr>
            <a:spLocks noGrp="1"/>
          </p:cNvSpPr>
          <p:nvPr>
            <p:ph sz="quarter" idx="2"/>
          </p:nvPr>
        </p:nvSpPr>
        <p:spPr>
          <a:xfrm>
            <a:off x="4270248" y="1600200"/>
            <a:ext cx="3657600" cy="45720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13 Veri Yer Tutucusu"/>
          <p:cNvSpPr>
            <a:spLocks noGrp="1"/>
          </p:cNvSpPr>
          <p:nvPr>
            <p:ph type="dt" sz="half" idx="10"/>
          </p:nvPr>
        </p:nvSpPr>
        <p:spPr/>
        <p:txBody>
          <a:bodyPr/>
          <a:lstStyle>
            <a:lvl1pPr>
              <a:defRPr/>
            </a:lvl1pPr>
          </a:lstStyle>
          <a:p>
            <a:pPr>
              <a:defRPr/>
            </a:pPr>
            <a:fld id="{E1537F0A-FABA-4F5D-997C-6DB1E2E133C4}" type="datetimeFigureOut">
              <a:rPr lang="tr-TR"/>
              <a:pPr>
                <a:defRPr/>
              </a:pPr>
              <a:t>03.11.2017</a:t>
            </a:fld>
            <a:endParaRPr lang="tr-TR"/>
          </a:p>
        </p:txBody>
      </p:sp>
      <p:sp>
        <p:nvSpPr>
          <p:cNvPr id="6" name="2 Altbilgi Yer Tutucusu"/>
          <p:cNvSpPr>
            <a:spLocks noGrp="1"/>
          </p:cNvSpPr>
          <p:nvPr>
            <p:ph type="ftr" sz="quarter" idx="11"/>
          </p:nvPr>
        </p:nvSpPr>
        <p:spPr/>
        <p:txBody>
          <a:bodyPr/>
          <a:lstStyle>
            <a:lvl1pPr>
              <a:defRPr/>
            </a:lvl1pPr>
          </a:lstStyle>
          <a:p>
            <a:pPr>
              <a:defRPr/>
            </a:pPr>
            <a:endParaRPr lang="tr-TR"/>
          </a:p>
        </p:txBody>
      </p:sp>
      <p:sp>
        <p:nvSpPr>
          <p:cNvPr id="7" name="22 Slayt Numarası Yer Tutucusu"/>
          <p:cNvSpPr>
            <a:spLocks noGrp="1"/>
          </p:cNvSpPr>
          <p:nvPr>
            <p:ph type="sldNum" sz="quarter" idx="12"/>
          </p:nvPr>
        </p:nvSpPr>
        <p:spPr/>
        <p:txBody>
          <a:bodyPr/>
          <a:lstStyle>
            <a:lvl1pPr>
              <a:defRPr/>
            </a:lvl1pPr>
          </a:lstStyle>
          <a:p>
            <a:pPr>
              <a:defRPr/>
            </a:pPr>
            <a:fld id="{0FFA9207-464E-4073-8AD1-13A83AB6C26A}"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lstStyle>
            <a:lvl1pPr>
              <a:defRPr/>
            </a:lvl1pPr>
          </a:lstStyle>
          <a:p>
            <a:r>
              <a:rPr lang="tr-TR" smtClean="0"/>
              <a:t>Asıl başlık stili için tıklatın</a:t>
            </a:r>
            <a:endParaRPr lang="en-US"/>
          </a:p>
        </p:txBody>
      </p:sp>
      <p:sp>
        <p:nvSpPr>
          <p:cNvPr id="11" name="10 İçerik Yer Tutucusu"/>
          <p:cNvSpPr>
            <a:spLocks noGrp="1"/>
          </p:cNvSpPr>
          <p:nvPr>
            <p:ph sz="quarter" idx="2"/>
          </p:nvPr>
        </p:nvSpPr>
        <p:spPr>
          <a:xfrm>
            <a:off x="457200" y="2362200"/>
            <a:ext cx="3657600" cy="3886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3" name="12 İçerik Yer Tutucusu"/>
          <p:cNvSpPr>
            <a:spLocks noGrp="1"/>
          </p:cNvSpPr>
          <p:nvPr>
            <p:ph sz="quarter" idx="4"/>
          </p:nvPr>
        </p:nvSpPr>
        <p:spPr>
          <a:xfrm>
            <a:off x="4371975" y="2362200"/>
            <a:ext cx="3657600" cy="3886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tr-TR" smtClean="0"/>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tr-TR" smtClean="0"/>
              <a:t>Asıl metin stillerini düzenlemek için tıklatın</a:t>
            </a:r>
          </a:p>
        </p:txBody>
      </p:sp>
      <p:sp>
        <p:nvSpPr>
          <p:cNvPr id="7" name="13 Veri Yer Tutucusu"/>
          <p:cNvSpPr>
            <a:spLocks noGrp="1"/>
          </p:cNvSpPr>
          <p:nvPr>
            <p:ph type="dt" sz="half" idx="10"/>
          </p:nvPr>
        </p:nvSpPr>
        <p:spPr/>
        <p:txBody>
          <a:bodyPr/>
          <a:lstStyle>
            <a:lvl1pPr>
              <a:defRPr/>
            </a:lvl1pPr>
          </a:lstStyle>
          <a:p>
            <a:pPr>
              <a:defRPr/>
            </a:pPr>
            <a:fld id="{5A0D3042-CE9E-41EB-95E6-033F29ECA83A}" type="datetimeFigureOut">
              <a:rPr lang="tr-TR"/>
              <a:pPr>
                <a:defRPr/>
              </a:pPr>
              <a:t>03.11.2017</a:t>
            </a:fld>
            <a:endParaRPr lang="tr-TR"/>
          </a:p>
        </p:txBody>
      </p:sp>
      <p:sp>
        <p:nvSpPr>
          <p:cNvPr id="8" name="2 Altbilgi Yer Tutucusu"/>
          <p:cNvSpPr>
            <a:spLocks noGrp="1"/>
          </p:cNvSpPr>
          <p:nvPr>
            <p:ph type="ftr" sz="quarter" idx="11"/>
          </p:nvPr>
        </p:nvSpPr>
        <p:spPr/>
        <p:txBody>
          <a:bodyPr/>
          <a:lstStyle>
            <a:lvl1pPr>
              <a:defRPr/>
            </a:lvl1pPr>
          </a:lstStyle>
          <a:p>
            <a:pPr>
              <a:defRPr/>
            </a:pPr>
            <a:endParaRPr lang="tr-TR"/>
          </a:p>
        </p:txBody>
      </p:sp>
      <p:sp>
        <p:nvSpPr>
          <p:cNvPr id="9" name="22 Slayt Numarası Yer Tutucusu"/>
          <p:cNvSpPr>
            <a:spLocks noGrp="1"/>
          </p:cNvSpPr>
          <p:nvPr>
            <p:ph type="sldNum" sz="quarter" idx="12"/>
          </p:nvPr>
        </p:nvSpPr>
        <p:spPr/>
        <p:txBody>
          <a:bodyPr/>
          <a:lstStyle>
            <a:lvl1pPr>
              <a:defRPr/>
            </a:lvl1pPr>
          </a:lstStyle>
          <a:p>
            <a:pPr>
              <a:defRPr/>
            </a:pPr>
            <a:fld id="{1128D730-01EB-4262-8F9D-65D83FD01585}"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5 Veri Yer Tutucusu"/>
          <p:cNvSpPr>
            <a:spLocks noGrp="1"/>
          </p:cNvSpPr>
          <p:nvPr>
            <p:ph type="dt" sz="half" idx="10"/>
          </p:nvPr>
        </p:nvSpPr>
        <p:spPr/>
        <p:txBody>
          <a:bodyPr rtlCol="0"/>
          <a:lstStyle>
            <a:lvl1pPr>
              <a:defRPr/>
            </a:lvl1pPr>
          </a:lstStyle>
          <a:p>
            <a:pPr>
              <a:defRPr/>
            </a:pPr>
            <a:fld id="{472CF5DB-6CD1-4886-92D0-0B6B7ECA9EEC}" type="datetimeFigureOut">
              <a:rPr lang="tr-TR"/>
              <a:pPr>
                <a:defRPr/>
              </a:pPr>
              <a:t>03.11.2017</a:t>
            </a:fld>
            <a:endParaRPr lang="tr-TR"/>
          </a:p>
        </p:txBody>
      </p:sp>
      <p:sp>
        <p:nvSpPr>
          <p:cNvPr id="4" name="6 Slayt Numarası Yer Tutucusu"/>
          <p:cNvSpPr>
            <a:spLocks noGrp="1"/>
          </p:cNvSpPr>
          <p:nvPr>
            <p:ph type="sldNum" sz="quarter" idx="11"/>
          </p:nvPr>
        </p:nvSpPr>
        <p:spPr/>
        <p:txBody>
          <a:bodyPr rtlCol="0"/>
          <a:lstStyle>
            <a:lvl1pPr>
              <a:defRPr/>
            </a:lvl1pPr>
          </a:lstStyle>
          <a:p>
            <a:pPr>
              <a:defRPr/>
            </a:pPr>
            <a:fld id="{DE04BF16-3784-4CD4-98F6-993F47907E8A}" type="slidenum">
              <a:rPr lang="tr-TR"/>
              <a:pPr>
                <a:defRPr/>
              </a:pPr>
              <a:t>‹#›</a:t>
            </a:fld>
            <a:endParaRPr lang="tr-TR"/>
          </a:p>
        </p:txBody>
      </p:sp>
      <p:sp>
        <p:nvSpPr>
          <p:cNvPr id="5" name="7 Altbilgi Yer Tutucusu"/>
          <p:cNvSpPr>
            <a:spLocks noGrp="1"/>
          </p:cNvSpPr>
          <p:nvPr>
            <p:ph type="ftr" sz="quarter" idx="12"/>
          </p:nvPr>
        </p:nvSpPr>
        <p:spPr/>
        <p:txBody>
          <a:bodyPr rtlCol="0"/>
          <a:lstStyle>
            <a:lvl1pPr>
              <a:defRPr/>
            </a:lvl1pPr>
          </a:lstStyle>
          <a:p>
            <a:pPr>
              <a:defRPr/>
            </a:pPr>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3 Veri Yer Tutucusu"/>
          <p:cNvSpPr>
            <a:spLocks noGrp="1"/>
          </p:cNvSpPr>
          <p:nvPr>
            <p:ph type="dt" sz="half" idx="10"/>
          </p:nvPr>
        </p:nvSpPr>
        <p:spPr/>
        <p:txBody>
          <a:bodyPr/>
          <a:lstStyle>
            <a:lvl1pPr>
              <a:defRPr/>
            </a:lvl1pPr>
          </a:lstStyle>
          <a:p>
            <a:pPr>
              <a:defRPr/>
            </a:pPr>
            <a:fld id="{1174CCDB-F755-4AAE-9836-A80F83CF91B9}" type="datetimeFigureOut">
              <a:rPr lang="tr-TR"/>
              <a:pPr>
                <a:defRPr/>
              </a:pPr>
              <a:t>03.11.2017</a:t>
            </a:fld>
            <a:endParaRPr lang="tr-TR"/>
          </a:p>
        </p:txBody>
      </p:sp>
      <p:sp>
        <p:nvSpPr>
          <p:cNvPr id="3" name="2 Altbilgi Yer Tutucusu"/>
          <p:cNvSpPr>
            <a:spLocks noGrp="1"/>
          </p:cNvSpPr>
          <p:nvPr>
            <p:ph type="ftr" sz="quarter" idx="11"/>
          </p:nvPr>
        </p:nvSpPr>
        <p:spPr/>
        <p:txBody>
          <a:bodyPr/>
          <a:lstStyle>
            <a:lvl1pPr>
              <a:defRPr/>
            </a:lvl1pPr>
          </a:lstStyle>
          <a:p>
            <a:pPr>
              <a:defRPr/>
            </a:pPr>
            <a:endParaRPr lang="tr-TR"/>
          </a:p>
        </p:txBody>
      </p:sp>
      <p:sp>
        <p:nvSpPr>
          <p:cNvPr id="4" name="22 Slayt Numarası Yer Tutucusu"/>
          <p:cNvSpPr>
            <a:spLocks noGrp="1"/>
          </p:cNvSpPr>
          <p:nvPr>
            <p:ph type="sldNum" sz="quarter" idx="12"/>
          </p:nvPr>
        </p:nvSpPr>
        <p:spPr/>
        <p:txBody>
          <a:bodyPr/>
          <a:lstStyle>
            <a:lvl1pPr>
              <a:defRPr/>
            </a:lvl1pPr>
          </a:lstStyle>
          <a:p>
            <a:pPr>
              <a:defRPr/>
            </a:pPr>
            <a:fld id="{EB3D88A8-16BC-438D-9E93-77B963F18CD1}" type="slidenum">
              <a:rPr lang="tr-TR"/>
              <a:pPr>
                <a:defRP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5" name="4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5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6 Düz Bağlayıcı"/>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7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8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9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10 Oval"/>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1 Başlık"/>
          <p:cNvSpPr>
            <a:spLocks noGrp="1"/>
          </p:cNvSpPr>
          <p:nvPr>
            <p:ph type="title"/>
          </p:nvPr>
        </p:nvSpPr>
        <p:spPr>
          <a:xfrm rot="5400000">
            <a:off x="3371850" y="3200400"/>
            <a:ext cx="6309360" cy="457200"/>
          </a:xfrm>
        </p:spPr>
        <p:txBody>
          <a:bodyPr/>
          <a:lstStyle>
            <a:lvl1pPr algn="l">
              <a:buNone/>
              <a:defRPr sz="2000" b="1" cap="small" baseline="0"/>
            </a:lvl1pPr>
          </a:lstStyle>
          <a:p>
            <a:r>
              <a:rPr lang="tr-TR" smtClean="0"/>
              <a:t>Asıl başlık stili için tıklatın</a:t>
            </a:r>
            <a:endParaRPr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tr-TR" smtClean="0"/>
              <a:t>Asıl metin stillerini düzenlemek için tıklatın</a:t>
            </a:r>
          </a:p>
        </p:txBody>
      </p:sp>
      <p:sp>
        <p:nvSpPr>
          <p:cNvPr id="18" name="17 İçerik Yer Tutucusu"/>
          <p:cNvSpPr>
            <a:spLocks noGrp="1"/>
          </p:cNvSpPr>
          <p:nvPr>
            <p:ph sz="quarter" idx="1"/>
          </p:nvPr>
        </p:nvSpPr>
        <p:spPr>
          <a:xfrm>
            <a:off x="304800" y="274320"/>
            <a:ext cx="5638800" cy="632764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2" name="20 Veri Yer Tutucusu"/>
          <p:cNvSpPr>
            <a:spLocks noGrp="1"/>
          </p:cNvSpPr>
          <p:nvPr>
            <p:ph type="dt" sz="half" idx="10"/>
          </p:nvPr>
        </p:nvSpPr>
        <p:spPr/>
        <p:txBody>
          <a:bodyPr rtlCol="0"/>
          <a:lstStyle>
            <a:lvl1pPr>
              <a:defRPr/>
            </a:lvl1pPr>
          </a:lstStyle>
          <a:p>
            <a:pPr>
              <a:defRPr/>
            </a:pPr>
            <a:fld id="{D68764D8-16E4-4FBD-8F24-A104AD2EB89F}" type="datetimeFigureOut">
              <a:rPr lang="tr-TR"/>
              <a:pPr>
                <a:defRPr/>
              </a:pPr>
              <a:t>03.11.2017</a:t>
            </a:fld>
            <a:endParaRPr lang="tr-TR"/>
          </a:p>
        </p:txBody>
      </p:sp>
      <p:sp>
        <p:nvSpPr>
          <p:cNvPr id="13" name="21 Slayt Numarası Yer Tutucusu"/>
          <p:cNvSpPr>
            <a:spLocks noGrp="1"/>
          </p:cNvSpPr>
          <p:nvPr>
            <p:ph type="sldNum" sz="quarter" idx="11"/>
          </p:nvPr>
        </p:nvSpPr>
        <p:spPr/>
        <p:txBody>
          <a:bodyPr rtlCol="0"/>
          <a:lstStyle>
            <a:lvl1pPr>
              <a:defRPr/>
            </a:lvl1pPr>
          </a:lstStyle>
          <a:p>
            <a:pPr>
              <a:defRPr/>
            </a:pPr>
            <a:fld id="{B0EC910B-B25E-42E4-948D-B47F31CA7CD8}" type="slidenum">
              <a:rPr lang="tr-TR"/>
              <a:pPr>
                <a:defRPr/>
              </a:pPr>
              <a:t>‹#›</a:t>
            </a:fld>
            <a:endParaRPr lang="tr-TR"/>
          </a:p>
        </p:txBody>
      </p:sp>
      <p:sp>
        <p:nvSpPr>
          <p:cNvPr id="14" name="22 Altbilgi Yer Tutucusu"/>
          <p:cNvSpPr>
            <a:spLocks noGrp="1"/>
          </p:cNvSpPr>
          <p:nvPr>
            <p:ph type="ftr" sz="quarter" idx="12"/>
          </p:nvPr>
        </p:nvSpPr>
        <p:spPr/>
        <p:txBody>
          <a:bodyPr rtlCol="0"/>
          <a:lstStyle>
            <a:lvl1pPr>
              <a:defRPr/>
            </a:lvl1pPr>
          </a:lstStyle>
          <a:p>
            <a:pPr>
              <a:defRPr/>
            </a:pPr>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5" name="4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5 Oval"/>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6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7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8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9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10 Düz Bağlayıcı"/>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1 Başlık"/>
          <p:cNvSpPr>
            <a:spLocks noGrp="1"/>
          </p:cNvSpPr>
          <p:nvPr>
            <p:ph type="title"/>
          </p:nvPr>
        </p:nvSpPr>
        <p:spPr>
          <a:xfrm rot="5400000">
            <a:off x="3350133" y="3200400"/>
            <a:ext cx="6309360" cy="457200"/>
          </a:xfrm>
        </p:spPr>
        <p:txBody>
          <a:bodyPr/>
          <a:lstStyle>
            <a:lvl1pPr algn="l">
              <a:buNone/>
              <a:defRPr sz="2000" b="1"/>
            </a:lvl1pPr>
          </a:lstStyle>
          <a:p>
            <a:r>
              <a:rPr lang="tr-TR" smtClean="0"/>
              <a:t>Asıl başlık stili için tıklatın</a:t>
            </a:r>
            <a:endParaRPr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tr-TR" noProof="0" smtClean="0"/>
              <a:t>Resim eklemek için simgeyi tıklatın</a:t>
            </a:r>
            <a:endParaRPr lang="en-US" noProof="0"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tr-TR" smtClean="0"/>
              <a:t>Asıl metin stillerini düzenlemek için tıklatın</a:t>
            </a:r>
          </a:p>
        </p:txBody>
      </p:sp>
      <p:sp>
        <p:nvSpPr>
          <p:cNvPr id="12" name="16 Veri Yer Tutucusu"/>
          <p:cNvSpPr>
            <a:spLocks noGrp="1"/>
          </p:cNvSpPr>
          <p:nvPr>
            <p:ph type="dt" sz="half" idx="10"/>
          </p:nvPr>
        </p:nvSpPr>
        <p:spPr/>
        <p:txBody>
          <a:bodyPr rtlCol="0"/>
          <a:lstStyle>
            <a:lvl1pPr>
              <a:defRPr/>
            </a:lvl1pPr>
          </a:lstStyle>
          <a:p>
            <a:pPr>
              <a:defRPr/>
            </a:pPr>
            <a:fld id="{ACD75179-9A95-4A41-BF19-904B04B7A74C}" type="datetimeFigureOut">
              <a:rPr lang="tr-TR"/>
              <a:pPr>
                <a:defRPr/>
              </a:pPr>
              <a:t>03.11.2017</a:t>
            </a:fld>
            <a:endParaRPr lang="tr-TR"/>
          </a:p>
        </p:txBody>
      </p:sp>
      <p:sp>
        <p:nvSpPr>
          <p:cNvPr id="13" name="17 Slayt Numarası Yer Tutucusu"/>
          <p:cNvSpPr>
            <a:spLocks noGrp="1"/>
          </p:cNvSpPr>
          <p:nvPr>
            <p:ph type="sldNum" sz="quarter" idx="11"/>
          </p:nvPr>
        </p:nvSpPr>
        <p:spPr/>
        <p:txBody>
          <a:bodyPr rtlCol="0"/>
          <a:lstStyle>
            <a:lvl1pPr>
              <a:defRPr/>
            </a:lvl1pPr>
          </a:lstStyle>
          <a:p>
            <a:pPr>
              <a:defRPr/>
            </a:pPr>
            <a:fld id="{1C9B28ED-F479-4E3E-9B7A-19C0588E40CA}" type="slidenum">
              <a:rPr lang="tr-TR"/>
              <a:pPr>
                <a:defRPr/>
              </a:pPr>
              <a:t>‹#›</a:t>
            </a:fld>
            <a:endParaRPr lang="tr-TR"/>
          </a:p>
        </p:txBody>
      </p:sp>
      <p:sp>
        <p:nvSpPr>
          <p:cNvPr id="14" name="20 Altbilgi Yer Tutucusu"/>
          <p:cNvSpPr>
            <a:spLocks noGrp="1"/>
          </p:cNvSpPr>
          <p:nvPr>
            <p:ph type="ftr" sz="quarter" idx="12"/>
          </p:nvPr>
        </p:nvSpPr>
        <p:spPr/>
        <p:txBody>
          <a:bodyPr rtlCol="0"/>
          <a:lstStyle>
            <a:lvl1pPr>
              <a:defRPr/>
            </a:lvl1pPr>
          </a:lstStyle>
          <a:p>
            <a:pPr>
              <a:defRPr/>
            </a:pPr>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en-US"/>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13 Veri Yer Tutucusu"/>
          <p:cNvSpPr>
            <a:spLocks noGrp="1"/>
          </p:cNvSpPr>
          <p:nvPr>
            <p:ph type="dt" sz="half" idx="10"/>
          </p:nvPr>
        </p:nvSpPr>
        <p:spPr/>
        <p:txBody>
          <a:bodyPr/>
          <a:lstStyle>
            <a:lvl1pPr>
              <a:defRPr/>
            </a:lvl1pPr>
          </a:lstStyle>
          <a:p>
            <a:pPr>
              <a:defRPr/>
            </a:pPr>
            <a:fld id="{80BA1B6B-4095-4BE8-B25A-86C7B9F9EEC4}" type="datetimeFigureOut">
              <a:rPr lang="tr-TR"/>
              <a:pPr>
                <a:defRPr/>
              </a:pPr>
              <a:t>03.11.2017</a:t>
            </a:fld>
            <a:endParaRPr lang="tr-TR"/>
          </a:p>
        </p:txBody>
      </p:sp>
      <p:sp>
        <p:nvSpPr>
          <p:cNvPr id="5" name="2 Altbilgi Yer Tutucusu"/>
          <p:cNvSpPr>
            <a:spLocks noGrp="1"/>
          </p:cNvSpPr>
          <p:nvPr>
            <p:ph type="ftr" sz="quarter" idx="11"/>
          </p:nvPr>
        </p:nvSpPr>
        <p:spPr/>
        <p:txBody>
          <a:bodyPr/>
          <a:lstStyle>
            <a:lvl1pPr>
              <a:defRPr/>
            </a:lvl1pPr>
          </a:lstStyle>
          <a:p>
            <a:pPr>
              <a:defRPr/>
            </a:pPr>
            <a:endParaRPr lang="tr-TR"/>
          </a:p>
        </p:txBody>
      </p:sp>
      <p:sp>
        <p:nvSpPr>
          <p:cNvPr id="6" name="22 Slayt Numarası Yer Tutucusu"/>
          <p:cNvSpPr>
            <a:spLocks noGrp="1"/>
          </p:cNvSpPr>
          <p:nvPr>
            <p:ph type="sldNum" sz="quarter" idx="12"/>
          </p:nvPr>
        </p:nvSpPr>
        <p:spPr/>
        <p:txBody>
          <a:bodyPr/>
          <a:lstStyle>
            <a:lvl1pPr>
              <a:defRPr/>
            </a:lvl1pPr>
          </a:lstStyle>
          <a:p>
            <a:pPr>
              <a:defRPr/>
            </a:pPr>
            <a:fld id="{06157047-2940-4CF9-AF04-EC712618567B}" type="slidenum">
              <a:rPr lang="tr-TR"/>
              <a:pPr>
                <a:defRP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lang="tr-TR" smtClean="0"/>
              <a:t>Asıl başlık stili için tıklatın</a:t>
            </a:r>
            <a:endParaRPr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13 Veri Yer Tutucusu"/>
          <p:cNvSpPr>
            <a:spLocks noGrp="1"/>
          </p:cNvSpPr>
          <p:nvPr>
            <p:ph type="dt" sz="half" idx="10"/>
          </p:nvPr>
        </p:nvSpPr>
        <p:spPr/>
        <p:txBody>
          <a:bodyPr/>
          <a:lstStyle>
            <a:lvl1pPr>
              <a:defRPr/>
            </a:lvl1pPr>
          </a:lstStyle>
          <a:p>
            <a:pPr>
              <a:defRPr/>
            </a:pPr>
            <a:fld id="{3B196406-803E-4DD0-B19C-DD647D242E11}" type="datetimeFigureOut">
              <a:rPr lang="tr-TR"/>
              <a:pPr>
                <a:defRPr/>
              </a:pPr>
              <a:t>03.11.2017</a:t>
            </a:fld>
            <a:endParaRPr lang="tr-TR"/>
          </a:p>
        </p:txBody>
      </p:sp>
      <p:sp>
        <p:nvSpPr>
          <p:cNvPr id="5" name="2 Altbilgi Yer Tutucusu"/>
          <p:cNvSpPr>
            <a:spLocks noGrp="1"/>
          </p:cNvSpPr>
          <p:nvPr>
            <p:ph type="ftr" sz="quarter" idx="11"/>
          </p:nvPr>
        </p:nvSpPr>
        <p:spPr/>
        <p:txBody>
          <a:bodyPr/>
          <a:lstStyle>
            <a:lvl1pPr>
              <a:defRPr/>
            </a:lvl1pPr>
          </a:lstStyle>
          <a:p>
            <a:pPr>
              <a:defRPr/>
            </a:pPr>
            <a:endParaRPr lang="tr-TR"/>
          </a:p>
        </p:txBody>
      </p:sp>
      <p:sp>
        <p:nvSpPr>
          <p:cNvPr id="6" name="22 Slayt Numarası Yer Tutucusu"/>
          <p:cNvSpPr>
            <a:spLocks noGrp="1"/>
          </p:cNvSpPr>
          <p:nvPr>
            <p:ph type="sldNum" sz="quarter" idx="12"/>
          </p:nvPr>
        </p:nvSpPr>
        <p:spPr/>
        <p:txBody>
          <a:bodyPr/>
          <a:lstStyle>
            <a:lvl1pPr>
              <a:defRPr/>
            </a:lvl1pPr>
          </a:lstStyle>
          <a:p>
            <a:pPr>
              <a:defRPr/>
            </a:pPr>
            <a:fld id="{3CF456F4-F604-4FA4-879A-336AC929B97E}" type="slidenum">
              <a:rPr lang="tr-TR"/>
              <a:pPr>
                <a:defRP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lang="tr-TR" smtClean="0"/>
              <a:t>Asıl başlık stili için tıklatın</a:t>
            </a:r>
            <a:endParaRPr lang="en-US"/>
          </a:p>
        </p:txBody>
      </p:sp>
      <p:sp>
        <p:nvSpPr>
          <p:cNvPr id="1028" name="12 Metin Yer Tutucusu"/>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smtClean="0"/>
          </a:p>
        </p:txBody>
      </p:sp>
      <p:sp>
        <p:nvSpPr>
          <p:cNvPr id="14" name="13 Veri Yer Tutucusu"/>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cs typeface="+mn-cs"/>
              </a:defRPr>
            </a:lvl1pPr>
          </a:lstStyle>
          <a:p>
            <a:pPr>
              <a:defRPr/>
            </a:pPr>
            <a:fld id="{F3DB59B2-D9D4-45FE-B273-1F631FE8B663}" type="datetimeFigureOut">
              <a:rPr lang="tr-TR"/>
              <a:pPr>
                <a:defRPr/>
              </a:pPr>
              <a:t>03.11.2017</a:t>
            </a:fld>
            <a:endParaRPr lang="tr-TR"/>
          </a:p>
        </p:txBody>
      </p:sp>
      <p:sp>
        <p:nvSpPr>
          <p:cNvPr id="3" name="2 Altbilgi Yer Tutucusu"/>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11 Oval"/>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22 Slayt Numarası Yer Tutucusu"/>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cs typeface="+mn-cs"/>
              </a:defRPr>
            </a:lvl1pPr>
          </a:lstStyle>
          <a:p>
            <a:pPr>
              <a:defRPr/>
            </a:pPr>
            <a:fld id="{7AD5E42B-CCFB-46D2-8C4B-298466C54480}" type="slidenum">
              <a:rPr lang="tr-TR"/>
              <a:pPr>
                <a:defRPr/>
              </a:pPr>
              <a:t>‹#›</a:t>
            </a:fld>
            <a:endParaRPr lang="tr-T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78" r:id="rId4"/>
    <p:sldLayoutId id="2147483679" r:id="rId5"/>
    <p:sldLayoutId id="2147483686" r:id="rId6"/>
    <p:sldLayoutId id="2147483680" r:id="rId7"/>
    <p:sldLayoutId id="2147483687" r:id="rId8"/>
    <p:sldLayoutId id="2147483688" r:id="rId9"/>
    <p:sldLayoutId id="2147483681" r:id="rId10"/>
    <p:sldLayoutId id="2147483682" r:id="rId11"/>
  </p:sldLayoutIdLst>
  <p:txStyles>
    <p:titleStyle>
      <a:lvl1pPr algn="l" rtl="0" eaLnBrk="1" fontAlgn="base" hangingPunct="1">
        <a:spcBef>
          <a:spcPct val="0"/>
        </a:spcBef>
        <a:spcAft>
          <a:spcPct val="0"/>
        </a:spcAft>
        <a:defRPr sz="3000" kern="1200" cap="small">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Century Schoolbook"/>
        </a:defRPr>
      </a:lvl2pPr>
      <a:lvl3pPr algn="l" rtl="0" eaLnBrk="1" fontAlgn="base" hangingPunct="1">
        <a:spcBef>
          <a:spcPct val="0"/>
        </a:spcBef>
        <a:spcAft>
          <a:spcPct val="0"/>
        </a:spcAft>
        <a:defRPr sz="3000">
          <a:solidFill>
            <a:schemeClr val="tx2"/>
          </a:solidFill>
          <a:latin typeface="Century Schoolbook"/>
        </a:defRPr>
      </a:lvl3pPr>
      <a:lvl4pPr algn="l" rtl="0" eaLnBrk="1" fontAlgn="base" hangingPunct="1">
        <a:spcBef>
          <a:spcPct val="0"/>
        </a:spcBef>
        <a:spcAft>
          <a:spcPct val="0"/>
        </a:spcAft>
        <a:defRPr sz="3000">
          <a:solidFill>
            <a:schemeClr val="tx2"/>
          </a:solidFill>
          <a:latin typeface="Century Schoolbook"/>
        </a:defRPr>
      </a:lvl4pPr>
      <a:lvl5pPr algn="l" rtl="0" eaLnBrk="1" fontAlgn="base" hangingPunct="1">
        <a:spcBef>
          <a:spcPct val="0"/>
        </a:spcBef>
        <a:spcAft>
          <a:spcPct val="0"/>
        </a:spcAft>
        <a:defRPr sz="3000">
          <a:solidFill>
            <a:schemeClr val="tx2"/>
          </a:solidFill>
          <a:latin typeface="Century Schoolbook"/>
        </a:defRPr>
      </a:lvl5pPr>
      <a:lvl6pPr marL="457200" algn="l" rtl="0" eaLnBrk="1" fontAlgn="base" hangingPunct="1">
        <a:spcBef>
          <a:spcPct val="0"/>
        </a:spcBef>
        <a:spcAft>
          <a:spcPct val="0"/>
        </a:spcAft>
        <a:defRPr sz="3000">
          <a:solidFill>
            <a:schemeClr val="tx2"/>
          </a:solidFill>
          <a:latin typeface="Century Schoolbook"/>
        </a:defRPr>
      </a:lvl6pPr>
      <a:lvl7pPr marL="914400" algn="l" rtl="0" eaLnBrk="1" fontAlgn="base" hangingPunct="1">
        <a:spcBef>
          <a:spcPct val="0"/>
        </a:spcBef>
        <a:spcAft>
          <a:spcPct val="0"/>
        </a:spcAft>
        <a:defRPr sz="3000">
          <a:solidFill>
            <a:schemeClr val="tx2"/>
          </a:solidFill>
          <a:latin typeface="Century Schoolbook"/>
        </a:defRPr>
      </a:lvl7pPr>
      <a:lvl8pPr marL="1371600" algn="l" rtl="0" eaLnBrk="1" fontAlgn="base" hangingPunct="1">
        <a:spcBef>
          <a:spcPct val="0"/>
        </a:spcBef>
        <a:spcAft>
          <a:spcPct val="0"/>
        </a:spcAft>
        <a:defRPr sz="3000">
          <a:solidFill>
            <a:schemeClr val="tx2"/>
          </a:solidFill>
          <a:latin typeface="Century Schoolbook"/>
        </a:defRPr>
      </a:lvl8pPr>
      <a:lvl9pPr marL="1828800" algn="l" rtl="0" eaLnBrk="1" fontAlgn="base" hangingPunct="1">
        <a:spcBef>
          <a:spcPct val="0"/>
        </a:spcBef>
        <a:spcAft>
          <a:spcPct val="0"/>
        </a:spcAft>
        <a:defRPr sz="3000">
          <a:solidFill>
            <a:schemeClr val="tx2"/>
          </a:solidFill>
          <a:latin typeface="Century Schoolbook"/>
        </a:defRPr>
      </a:lvl9pPr>
    </p:titleStyle>
    <p:bodyStyle>
      <a:lvl1pPr marL="273050" indent="-273050" algn="l" rtl="0" eaLnBrk="1" fontAlgn="base" hangingPunct="1">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1" fontAlgn="base" hangingPunct="1">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1" fontAlgn="base" hangingPunct="1">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eaLnBrk="1" fontAlgn="base" hangingPunct="1">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eaLnBrk="1" fontAlgn="base" hangingPunct="1">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google.com.tr/url?url=http://www.kulakburunbogaz.info/CocuklariniziUfakYassiPillerdenUzakTutun.html&amp;rct=j&amp;frm=1&amp;q=&amp;esrc=s&amp;sa=U&amp;ei=MlnqVIPIEYe6yQS30oLQCA&amp;ved=0CCgQ9QEwCg&amp;sig2=vS-OmtptVSYHefKnw0x2_w&amp;usg=AFQjCNHRcGLBLADr8pge4NUkEUXTYyy-4g" TargetMode="External"/><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hyperlink" Target="http://www.google.com.tr/url?url=http://www.muglayenigun.com/para-cikartildi/&amp;rct=j&amp;frm=1&amp;q=&amp;esrc=s&amp;sa=U&amp;ei=MlnqVIPIEYe6yQS30oLQCA&amp;ved=0CBgQ9QEwAg&amp;sig2=4vaASNFAIQZXKQ5ecAagIw&amp;usg=AFQjCNFKF_ga2wfSBht76yoGUaP3Z6_fHg" TargetMode="External"/></Relationships>
</file>

<file path=ppt/slides/_rels/slide5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www.meleksin.com/wp-content/uploads/2012/03/cocuklarda_yabanci_cisim.jpg" TargetMode="Externa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www.saglikvakti.com/wp-content/uploads/2015/02/yabanc&#305;-cisim-yutma-ilk-yard&#305;m.jpg" TargetMode="External"/><Relationship Id="rId1" Type="http://schemas.openxmlformats.org/officeDocument/2006/relationships/slideLayout" Target="../slideLayouts/slideLayout7.xml"/><Relationship Id="rId4" Type="http://schemas.openxmlformats.org/officeDocument/2006/relationships/image" Target="../media/image45.jpeg"/></Relationships>
</file>

<file path=ppt/slides/_rels/slide6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ctrTitle"/>
          </p:nvPr>
        </p:nvSpPr>
        <p:spPr>
          <a:xfrm>
            <a:off x="2286000" y="3124200"/>
            <a:ext cx="6172200" cy="1893888"/>
          </a:xfrm>
        </p:spPr>
        <p:txBody>
          <a:bodyPr/>
          <a:lstStyle/>
          <a:p>
            <a:pPr fontAlgn="auto">
              <a:spcAft>
                <a:spcPts val="0"/>
              </a:spcAft>
              <a:defRPr/>
            </a:pPr>
            <a:r>
              <a:rPr lang="tr-TR" sz="3200" dirty="0" smtClean="0">
                <a:solidFill>
                  <a:srgbClr val="C00000"/>
                </a:solidFill>
                <a:latin typeface="Times New Roman" pitchFamily="18" charset="0"/>
                <a:cs typeface="Times New Roman" pitchFamily="18" charset="0"/>
              </a:rPr>
              <a:t>KAZALAR ,YARALANMA KONTROLÜ VE ENGELLİĞİN ÖNLENMESİ</a:t>
            </a:r>
          </a:p>
        </p:txBody>
      </p:sp>
      <p:sp>
        <p:nvSpPr>
          <p:cNvPr id="8196" name="5 Metin kutusu"/>
          <p:cNvSpPr txBox="1">
            <a:spLocks noChangeArrowheads="1"/>
          </p:cNvSpPr>
          <p:nvPr/>
        </p:nvSpPr>
        <p:spPr bwMode="auto">
          <a:xfrm>
            <a:off x="4572000" y="4929188"/>
            <a:ext cx="3643313" cy="738187"/>
          </a:xfrm>
          <a:prstGeom prst="rect">
            <a:avLst/>
          </a:prstGeom>
          <a:noFill/>
          <a:ln w="9525">
            <a:noFill/>
            <a:miter lim="800000"/>
            <a:headEnd/>
            <a:tailEnd/>
          </a:ln>
        </p:spPr>
        <p:txBody>
          <a:bodyPr>
            <a:spAutoFit/>
          </a:bodyPr>
          <a:lstStyle/>
          <a:p>
            <a:pPr algn="ctr"/>
            <a:r>
              <a:rPr lang="tr-TR" sz="1400" b="1">
                <a:latin typeface="Century Schoolbook"/>
              </a:rPr>
              <a:t>BULAŞICI OLMAYAN HASTALIKLAR VE PROGRAMLAR ŞUBESİ</a:t>
            </a:r>
          </a:p>
        </p:txBody>
      </p:sp>
      <p:pic>
        <p:nvPicPr>
          <p:cNvPr id="2" name="Resim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18622" y="582175"/>
            <a:ext cx="1739577" cy="198273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9"/>
          <p:cNvSpPr txBox="1">
            <a:spLocks noChangeArrowheads="1"/>
          </p:cNvSpPr>
          <p:nvPr/>
        </p:nvSpPr>
        <p:spPr>
          <a:xfrm>
            <a:off x="1571625" y="357188"/>
            <a:ext cx="6072188" cy="2000250"/>
          </a:xfrm>
          <a:prstGeom prst="wedgeRectCallout">
            <a:avLst>
              <a:gd name="adj1" fmla="val -40287"/>
              <a:gd name="adj2" fmla="val 68616"/>
            </a:avLst>
          </a:prstGeom>
          <a:solidFill>
            <a:srgbClr val="FFDCD1"/>
          </a:solidFill>
          <a:ln>
            <a:solidFill>
              <a:srgbClr val="680000"/>
            </a:solidFill>
          </a:ln>
        </p:spPr>
        <p:txBody>
          <a:bodyPr>
            <a:normAutofit fontScale="70000" lnSpcReduction="20000"/>
          </a:bodyPr>
          <a:lstStyle/>
          <a:p>
            <a:pPr marL="342900" indent="-342900" algn="ctr" fontAlgn="auto">
              <a:lnSpc>
                <a:spcPct val="80000"/>
              </a:lnSpc>
              <a:spcBef>
                <a:spcPct val="50000"/>
              </a:spcBef>
              <a:spcAft>
                <a:spcPts val="0"/>
              </a:spcAft>
              <a:defRPr/>
            </a:pPr>
            <a:endParaRPr lang="tr-TR" sz="2000" dirty="0">
              <a:effectLst>
                <a:outerShdw blurRad="38100" dist="38100" dir="2700000" algn="tl">
                  <a:srgbClr val="000000"/>
                </a:outerShdw>
              </a:effectLst>
              <a:latin typeface="Comic Sans MS" pitchFamily="66" charset="0"/>
              <a:cs typeface="+mn-cs"/>
            </a:endParaRPr>
          </a:p>
          <a:p>
            <a:pPr marL="342900" indent="-342900" algn="ctr" fontAlgn="auto">
              <a:lnSpc>
                <a:spcPct val="80000"/>
              </a:lnSpc>
              <a:spcBef>
                <a:spcPct val="50000"/>
              </a:spcBef>
              <a:spcAft>
                <a:spcPts val="0"/>
              </a:spcAft>
              <a:defRPr/>
            </a:pPr>
            <a:r>
              <a:rPr lang="tr-TR" sz="2000" dirty="0">
                <a:effectLst>
                  <a:outerShdw blurRad="38100" dist="38100" dir="2700000" algn="tl">
                    <a:srgbClr val="000000"/>
                  </a:outerShdw>
                </a:effectLst>
                <a:latin typeface="Comic Sans MS" pitchFamily="66" charset="0"/>
                <a:cs typeface="+mn-cs"/>
              </a:rPr>
              <a:t> “</a:t>
            </a:r>
            <a:r>
              <a:rPr lang="tr-TR" sz="3200" dirty="0">
                <a:effectLst>
                  <a:outerShdw blurRad="38100" dist="38100" dir="2700000" algn="tl">
                    <a:srgbClr val="000000"/>
                  </a:outerShdw>
                </a:effectLst>
                <a:latin typeface="Comic Sans MS" pitchFamily="66" charset="0"/>
                <a:cs typeface="+mn-cs"/>
              </a:rPr>
              <a:t>HİÇ HATA YAPMAMIŞ BİR</a:t>
            </a:r>
          </a:p>
          <a:p>
            <a:pPr marL="342900" indent="-342900" algn="ctr" fontAlgn="auto">
              <a:lnSpc>
                <a:spcPct val="80000"/>
              </a:lnSpc>
              <a:spcBef>
                <a:spcPct val="50000"/>
              </a:spcBef>
              <a:spcAft>
                <a:spcPts val="0"/>
              </a:spcAft>
              <a:defRPr/>
            </a:pPr>
            <a:r>
              <a:rPr lang="tr-TR" sz="3200" dirty="0">
                <a:effectLst>
                  <a:outerShdw blurRad="38100" dist="38100" dir="2700000" algn="tl">
                    <a:srgbClr val="000000"/>
                  </a:outerShdw>
                </a:effectLst>
                <a:latin typeface="Comic Sans MS" pitchFamily="66" charset="0"/>
                <a:cs typeface="+mn-cs"/>
              </a:rPr>
              <a:t> İNSAN, YENİ BİR ŞEY DE </a:t>
            </a:r>
          </a:p>
          <a:p>
            <a:pPr marL="342900" indent="-342900" algn="ctr" fontAlgn="auto">
              <a:lnSpc>
                <a:spcPct val="80000"/>
              </a:lnSpc>
              <a:spcBef>
                <a:spcPct val="50000"/>
              </a:spcBef>
              <a:spcAft>
                <a:spcPts val="0"/>
              </a:spcAft>
              <a:defRPr/>
            </a:pPr>
            <a:r>
              <a:rPr lang="tr-TR" sz="3200" dirty="0">
                <a:effectLst>
                  <a:outerShdw blurRad="38100" dist="38100" dir="2700000" algn="tl">
                    <a:srgbClr val="000000"/>
                  </a:outerShdw>
                </a:effectLst>
                <a:latin typeface="Comic Sans MS" pitchFamily="66" charset="0"/>
                <a:cs typeface="+mn-cs"/>
              </a:rPr>
              <a:t>DENEMEMİŞTİR</a:t>
            </a:r>
            <a:r>
              <a:rPr lang="tr-TR" sz="2000" dirty="0">
                <a:effectLst>
                  <a:outerShdw blurRad="38100" dist="38100" dir="2700000" algn="tl">
                    <a:srgbClr val="000000"/>
                  </a:outerShdw>
                </a:effectLst>
                <a:latin typeface="Comic Sans MS" pitchFamily="66" charset="0"/>
                <a:cs typeface="+mn-cs"/>
              </a:rPr>
              <a:t>.”</a:t>
            </a:r>
          </a:p>
          <a:p>
            <a:pPr marL="342900" indent="-342900" algn="ctr" fontAlgn="auto">
              <a:lnSpc>
                <a:spcPct val="80000"/>
              </a:lnSpc>
              <a:spcBef>
                <a:spcPct val="50000"/>
              </a:spcBef>
              <a:spcAft>
                <a:spcPts val="0"/>
              </a:spcAft>
              <a:defRPr/>
            </a:pPr>
            <a:endParaRPr lang="tr-TR" sz="2000" dirty="0">
              <a:effectLst>
                <a:outerShdw blurRad="38100" dist="38100" dir="2700000" algn="tl">
                  <a:srgbClr val="000000"/>
                </a:outerShdw>
              </a:effectLst>
              <a:latin typeface="Comic Sans MS" pitchFamily="66" charset="0"/>
              <a:cs typeface="+mn-cs"/>
            </a:endParaRPr>
          </a:p>
          <a:p>
            <a:pPr marL="342900" indent="-342900" algn="ctr" fontAlgn="auto">
              <a:lnSpc>
                <a:spcPct val="80000"/>
              </a:lnSpc>
              <a:spcBef>
                <a:spcPct val="50000"/>
              </a:spcBef>
              <a:spcAft>
                <a:spcPts val="0"/>
              </a:spcAft>
              <a:defRPr/>
            </a:pPr>
            <a:r>
              <a:rPr lang="tr-TR" dirty="0">
                <a:effectLst>
                  <a:outerShdw blurRad="38100" dist="38100" dir="2700000" algn="tl">
                    <a:srgbClr val="000000"/>
                  </a:outerShdw>
                </a:effectLst>
                <a:latin typeface="Comic Sans MS" pitchFamily="66" charset="0"/>
                <a:cs typeface="+mn-cs"/>
              </a:rPr>
              <a:t>                               </a:t>
            </a:r>
            <a:r>
              <a:rPr lang="tr-TR" sz="2000" dirty="0" err="1">
                <a:effectLst>
                  <a:outerShdw blurRad="38100" dist="38100" dir="2700000" algn="tl">
                    <a:srgbClr val="000000"/>
                  </a:outerShdw>
                </a:effectLst>
                <a:latin typeface="Comic Sans MS" pitchFamily="66" charset="0"/>
                <a:cs typeface="+mn-cs"/>
              </a:rPr>
              <a:t>Albert</a:t>
            </a:r>
            <a:r>
              <a:rPr lang="tr-TR" sz="2000" dirty="0">
                <a:effectLst>
                  <a:outerShdw blurRad="38100" dist="38100" dir="2700000" algn="tl">
                    <a:srgbClr val="000000"/>
                  </a:outerShdw>
                </a:effectLst>
                <a:latin typeface="Comic Sans MS" pitchFamily="66" charset="0"/>
                <a:cs typeface="+mn-cs"/>
              </a:rPr>
              <a:t> EINSTEIN</a:t>
            </a:r>
            <a:endParaRPr lang="en-US" sz="2000" dirty="0">
              <a:effectLst>
                <a:outerShdw blurRad="38100" dist="38100" dir="2700000" algn="tl">
                  <a:srgbClr val="000000"/>
                </a:outerShdw>
              </a:effectLst>
              <a:latin typeface="Comic Sans MS" pitchFamily="66" charset="0"/>
              <a:cs typeface="+mn-cs"/>
            </a:endParaRPr>
          </a:p>
          <a:p>
            <a:pPr marL="342900" indent="-342900" fontAlgn="auto">
              <a:lnSpc>
                <a:spcPct val="80000"/>
              </a:lnSpc>
              <a:spcBef>
                <a:spcPct val="20000"/>
              </a:spcBef>
              <a:spcAft>
                <a:spcPts val="0"/>
              </a:spcAft>
              <a:buFont typeface="Arial" pitchFamily="34" charset="0"/>
              <a:buChar char="•"/>
              <a:defRPr/>
            </a:pPr>
            <a:endParaRPr lang="tr-TR" dirty="0">
              <a:latin typeface="+mn-lt"/>
              <a:cs typeface="+mn-cs"/>
            </a:endParaRPr>
          </a:p>
        </p:txBody>
      </p:sp>
      <p:sp>
        <p:nvSpPr>
          <p:cNvPr id="5" name="Text Box 11"/>
          <p:cNvSpPr txBox="1">
            <a:spLocks noGrp="1" noChangeArrowheads="1"/>
          </p:cNvSpPr>
          <p:nvPr>
            <p:ph sz="quarter" idx="1"/>
          </p:nvPr>
        </p:nvSpPr>
        <p:spPr>
          <a:xfrm>
            <a:off x="3429000" y="3857625"/>
            <a:ext cx="5000625" cy="714375"/>
          </a:xfrm>
          <a:ln>
            <a:solidFill>
              <a:srgbClr val="CC3300"/>
            </a:solidFill>
          </a:ln>
        </p:spPr>
        <p:txBody>
          <a:bodyPr>
            <a:spAutoFit/>
          </a:bodyPr>
          <a:lstStyle/>
          <a:p>
            <a:pPr marL="274320" indent="-274320" algn="ctr" fontAlgn="auto">
              <a:spcBef>
                <a:spcPct val="50000"/>
              </a:spcBef>
              <a:spcAft>
                <a:spcPts val="0"/>
              </a:spcAft>
              <a:buFont typeface="Wingdings"/>
              <a:buNone/>
              <a:defRPr/>
            </a:pPr>
            <a:r>
              <a:rPr lang="tr-TR" sz="4000" dirty="0">
                <a:effectLst>
                  <a:outerShdw blurRad="38100" dist="38100" dir="2700000" algn="tl">
                    <a:srgbClr val="000000"/>
                  </a:outerShdw>
                </a:effectLst>
                <a:latin typeface="Times New Roman" pitchFamily="18" charset="0"/>
                <a:cs typeface="Times New Roman" pitchFamily="18" charset="0"/>
              </a:rPr>
              <a:t>BAŞLARKEN</a:t>
            </a:r>
          </a:p>
        </p:txBody>
      </p:sp>
      <p:pic>
        <p:nvPicPr>
          <p:cNvPr id="9220" name="Picture 4" descr="S68A0803"/>
          <p:cNvPicPr>
            <a:picLocks noChangeAspect="1" noChangeArrowheads="1"/>
          </p:cNvPicPr>
          <p:nvPr/>
        </p:nvPicPr>
        <p:blipFill>
          <a:blip r:embed="rId2"/>
          <a:srcRect/>
          <a:stretch>
            <a:fillRect/>
          </a:stretch>
        </p:blipFill>
        <p:spPr bwMode="auto">
          <a:xfrm>
            <a:off x="428625" y="2857500"/>
            <a:ext cx="2846388" cy="3406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2 İçerik Yer Tutucusu"/>
          <p:cNvSpPr>
            <a:spLocks noGrp="1"/>
          </p:cNvSpPr>
          <p:nvPr>
            <p:ph sz="quarter" idx="1"/>
          </p:nvPr>
        </p:nvSpPr>
        <p:spPr>
          <a:xfrm>
            <a:off x="428625" y="1643063"/>
            <a:ext cx="8229600" cy="4525962"/>
          </a:xfrm>
        </p:spPr>
        <p:txBody>
          <a:bodyPr/>
          <a:lstStyle/>
          <a:p>
            <a:pPr algn="ctr">
              <a:buFont typeface="Wingdings" pitchFamily="2" charset="2"/>
              <a:buNone/>
            </a:pPr>
            <a:r>
              <a:rPr lang="tr-TR" i="1" smtClean="0">
                <a:latin typeface="Times New Roman" pitchFamily="18" charset="0"/>
                <a:cs typeface="Times New Roman" pitchFamily="18" charset="0"/>
              </a:rPr>
              <a:t>   “Yaralanmaların sık olduğu yerlerde ciddi toplumsal sorunlar mevcuttur. Toplum sağlığının yaralanmalarla ve yaralanmaların epidemiyolojisinde ortaya çıkan değişikliklerle ölçebiliriz” </a:t>
            </a:r>
            <a:endParaRPr lang="tr-TR" b="1" smtClean="0">
              <a:latin typeface="Times New Roman" pitchFamily="18" charset="0"/>
              <a:cs typeface="Times New Roman" pitchFamily="18" charset="0"/>
            </a:endParaRPr>
          </a:p>
          <a:p>
            <a:pPr>
              <a:buFont typeface="Wingdings" pitchFamily="2" charset="2"/>
              <a:buNone/>
            </a:pPr>
            <a:r>
              <a:rPr lang="tr-TR" i="1" smtClean="0">
                <a:latin typeface="Times New Roman" pitchFamily="18" charset="0"/>
                <a:cs typeface="Times New Roman" pitchFamily="18" charset="0"/>
              </a:rPr>
              <a:t>	                                                      </a:t>
            </a:r>
            <a:r>
              <a:rPr lang="tr-TR" b="1" i="1" smtClean="0">
                <a:latin typeface="Times New Roman" pitchFamily="18" charset="0"/>
                <a:cs typeface="Times New Roman" pitchFamily="18" charset="0"/>
              </a:rPr>
              <a:t>Barbara Barlow  </a:t>
            </a:r>
            <a:endParaRPr lang="tr-TR" b="1" smtClean="0">
              <a:latin typeface="Times New Roman" pitchFamily="18" charset="0"/>
              <a:cs typeface="Times New Roman" pitchFamily="18" charset="0"/>
            </a:endParaRP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KAZA NEDİR?</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1267"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Önceden planlanmayan</a:t>
            </a:r>
          </a:p>
          <a:p>
            <a:r>
              <a:rPr lang="tr-TR" smtClean="0">
                <a:latin typeface="Times New Roman" pitchFamily="18" charset="0"/>
                <a:cs typeface="Times New Roman" pitchFamily="18" charset="0"/>
              </a:rPr>
              <a:t>Öngörülemeyen bir zamanda ortaya çıkan, </a:t>
            </a:r>
          </a:p>
          <a:p>
            <a:r>
              <a:rPr lang="tr-TR" smtClean="0">
                <a:latin typeface="Times New Roman" pitchFamily="18" charset="0"/>
                <a:cs typeface="Times New Roman" pitchFamily="18" charset="0"/>
              </a:rPr>
              <a:t>Can ve mal kaybı ile sonuçlanan kötü olay</a:t>
            </a:r>
          </a:p>
          <a:p>
            <a:r>
              <a:rPr lang="tr-TR" smtClean="0">
                <a:latin typeface="Times New Roman" pitchFamily="18" charset="0"/>
                <a:cs typeface="Times New Roman" pitchFamily="18" charset="0"/>
              </a:rPr>
              <a:t>Bilinen yanlış davranış ve ihmaller ya da</a:t>
            </a:r>
          </a:p>
          <a:p>
            <a:pPr>
              <a:buFont typeface="Wingdings" pitchFamily="2" charset="2"/>
              <a:buNone/>
            </a:pPr>
            <a:r>
              <a:rPr lang="tr-TR" smtClean="0">
                <a:latin typeface="Times New Roman" pitchFamily="18" charset="0"/>
                <a:cs typeface="Times New Roman" pitchFamily="18" charset="0"/>
              </a:rPr>
              <a:t>nedenler zincirinin son halkası olup daha önce alınacak</a:t>
            </a:r>
          </a:p>
          <a:p>
            <a:pPr>
              <a:buFont typeface="Wingdings" pitchFamily="2" charset="2"/>
              <a:buNone/>
            </a:pPr>
            <a:r>
              <a:rPr lang="tr-TR" b="1" i="1" smtClean="0">
                <a:latin typeface="Times New Roman" pitchFamily="18" charset="0"/>
                <a:cs typeface="Times New Roman" pitchFamily="18" charset="0"/>
              </a:rPr>
              <a:t>önlemlerle kaçınılabilir ve korunulabilir</a:t>
            </a:r>
            <a:r>
              <a:rPr lang="tr-TR" smtClean="0">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Kaza/ Yaralanma olgusu toplum sağlığının göstergelerinden biridir ve ülkelerin gelişmişlik düzeyleri ne olursa olsun önemli bir halk sağlığı sorunu olarak yerini  korumaktadır</a:t>
            </a:r>
          </a:p>
          <a:p>
            <a:r>
              <a:rPr lang="tr-TR" u="sng" smtClean="0">
                <a:latin typeface="Times New Roman" pitchFamily="18" charset="0"/>
                <a:cs typeface="Times New Roman" pitchFamily="18" charset="0"/>
              </a:rPr>
              <a:t>Bu yaralanmalar </a:t>
            </a:r>
            <a:r>
              <a:rPr lang="tr-TR" b="1" u="sng" smtClean="0">
                <a:latin typeface="Times New Roman" pitchFamily="18" charset="0"/>
                <a:cs typeface="Times New Roman" pitchFamily="18" charset="0"/>
              </a:rPr>
              <a:t>engelli yaşama </a:t>
            </a:r>
            <a:r>
              <a:rPr lang="tr-TR" u="sng" smtClean="0">
                <a:latin typeface="Times New Roman" pitchFamily="18" charset="0"/>
                <a:cs typeface="Times New Roman" pitchFamily="18" charset="0"/>
              </a:rPr>
              <a:t>yol</a:t>
            </a:r>
            <a:r>
              <a:rPr lang="tr-TR" b="1" u="sng" smtClean="0">
                <a:latin typeface="Times New Roman" pitchFamily="18" charset="0"/>
                <a:cs typeface="Times New Roman" pitchFamily="18" charset="0"/>
              </a:rPr>
              <a:t> </a:t>
            </a:r>
            <a:r>
              <a:rPr lang="tr-TR" u="sng" smtClean="0">
                <a:latin typeface="Times New Roman" pitchFamily="18" charset="0"/>
                <a:cs typeface="Times New Roman" pitchFamily="18" charset="0"/>
              </a:rPr>
              <a:t>açabilmekte</a:t>
            </a:r>
            <a:r>
              <a:rPr lang="tr-TR" smtClean="0">
                <a:latin typeface="Times New Roman" pitchFamily="18" charset="0"/>
                <a:cs typeface="Times New Roman" pitchFamily="18" charset="0"/>
              </a:rPr>
              <a:t>, </a:t>
            </a:r>
          </a:p>
          <a:p>
            <a:r>
              <a:rPr lang="tr-TR" smtClean="0">
                <a:latin typeface="Times New Roman" pitchFamily="18" charset="0"/>
                <a:cs typeface="Times New Roman" pitchFamily="18" charset="0"/>
              </a:rPr>
              <a:t>Sağlıklı yaşam süresini kısaltmaktadır.</a:t>
            </a: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ÇOCUKLUK DÖNEMİ EV KAZALARI</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4 Metin kutusu"/>
          <p:cNvSpPr txBox="1">
            <a:spLocks noChangeArrowheads="1"/>
          </p:cNvSpPr>
          <p:nvPr/>
        </p:nvSpPr>
        <p:spPr bwMode="auto">
          <a:xfrm>
            <a:off x="571500" y="1785938"/>
            <a:ext cx="7500938" cy="2862262"/>
          </a:xfrm>
          <a:prstGeom prst="rect">
            <a:avLst/>
          </a:prstGeom>
          <a:noFill/>
          <a:ln w="9525">
            <a:noFill/>
            <a:miter lim="800000"/>
            <a:headEnd/>
            <a:tailEnd/>
          </a:ln>
        </p:spPr>
        <p:txBody>
          <a:bodyPr>
            <a:spAutoFit/>
          </a:bodyPr>
          <a:lstStyle/>
          <a:p>
            <a:pPr algn="ctr"/>
            <a:r>
              <a:rPr lang="tr-TR" sz="3600">
                <a:latin typeface="Century Schoolbook"/>
              </a:rPr>
              <a:t>Tüm Dünya ülkelerinde  olduğu gibi  Türkiye’de de yaralanmalar </a:t>
            </a:r>
            <a:r>
              <a:rPr lang="tr-TR" sz="3600" b="1">
                <a:latin typeface="Century Schoolbook"/>
              </a:rPr>
              <a:t>çocuklarda ve adolesanlarda ölüm nedenleri arasında ilk sıralarda yer almaktadır.</a:t>
            </a:r>
          </a:p>
        </p:txBody>
      </p:sp>
      <p:sp>
        <p:nvSpPr>
          <p:cNvPr id="13316" name="3 Metin kutusu"/>
          <p:cNvSpPr txBox="1">
            <a:spLocks noChangeArrowheads="1"/>
          </p:cNvSpPr>
          <p:nvPr/>
        </p:nvSpPr>
        <p:spPr bwMode="auto">
          <a:xfrm>
            <a:off x="714375" y="6072188"/>
            <a:ext cx="6500813" cy="338137"/>
          </a:xfrm>
          <a:prstGeom prst="rect">
            <a:avLst/>
          </a:prstGeom>
          <a:noFill/>
          <a:ln w="9525">
            <a:noFill/>
            <a:miter lim="800000"/>
            <a:headEnd/>
            <a:tailEnd/>
          </a:ln>
        </p:spPr>
        <p:txBody>
          <a:bodyPr>
            <a:spAutoFit/>
          </a:bodyPr>
          <a:lstStyle/>
          <a:p>
            <a:r>
              <a:rPr lang="tr-TR" sz="1600" i="1">
                <a:latin typeface="Century Schoolbook"/>
              </a:rPr>
              <a:t>Kaynak: İstanbul Üniversitesi Çocuk Sağlığı Enstitüsü. 2002</a:t>
            </a:r>
            <a:endParaRPr lang="tr-TR" sz="1600" i="1">
              <a:solidFill>
                <a:srgbClr val="FF0000"/>
              </a:solidFill>
              <a:latin typeface="Century Schoolboo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1" presetClass="entr" presetSubtype="0" fill="hold" nodeType="clickEffect">
                                  <p:stCondLst>
                                    <p:cond delay="0"/>
                                  </p:stCondLst>
                                  <p:childTnLst>
                                    <p:set>
                                      <p:cBhvr>
                                        <p:cTn id="6" dur="1000">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b="1" dirty="0" smtClean="0">
                <a:latin typeface="Times New Roman" pitchFamily="18" charset="0"/>
                <a:cs typeface="Times New Roman" pitchFamily="18" charset="0"/>
              </a:rPr>
              <a:t>Çocukluk Dönemleri</a:t>
            </a:r>
            <a:endParaRPr lang="tr-TR" dirty="0">
              <a:latin typeface="Times New Roman" pitchFamily="18" charset="0"/>
              <a:cs typeface="Times New Roman" pitchFamily="18" charset="0"/>
            </a:endParaRPr>
          </a:p>
        </p:txBody>
      </p:sp>
      <p:sp>
        <p:nvSpPr>
          <p:cNvPr id="14339" name="2 İçerik Yer Tutucusu"/>
          <p:cNvSpPr>
            <a:spLocks noGrp="1"/>
          </p:cNvSpPr>
          <p:nvPr>
            <p:ph sz="quarter" idx="1"/>
          </p:nvPr>
        </p:nvSpPr>
        <p:spPr>
          <a:xfrm>
            <a:off x="457200" y="1600200"/>
            <a:ext cx="7467600" cy="4873625"/>
          </a:xfrm>
        </p:spPr>
        <p:txBody>
          <a:bodyPr/>
          <a:lstStyle/>
          <a:p>
            <a:pPr>
              <a:buFont typeface="Wingdings" pitchFamily="2" charset="2"/>
              <a:buNone/>
            </a:pPr>
            <a:r>
              <a:rPr lang="tr-TR" smtClean="0">
                <a:latin typeface="Times New Roman" pitchFamily="18" charset="0"/>
                <a:cs typeface="Times New Roman" pitchFamily="18" charset="0"/>
              </a:rPr>
              <a:t>	A) Süt Çocukluğu Dönemi ( 0 - 12 ay )</a:t>
            </a:r>
          </a:p>
          <a:p>
            <a:pPr>
              <a:buFont typeface="Wingdings" pitchFamily="2" charset="2"/>
              <a:buNone/>
            </a:pPr>
            <a:r>
              <a:rPr lang="tr-TR" b="1" smtClean="0">
                <a:solidFill>
                  <a:srgbClr val="C00000"/>
                </a:solidFill>
                <a:latin typeface="Times New Roman" pitchFamily="18" charset="0"/>
                <a:cs typeface="Times New Roman" pitchFamily="18" charset="0"/>
              </a:rPr>
              <a:t>	B) Oyun Çocukluğu Dönemi ( 1 - 3 yaş )</a:t>
            </a:r>
          </a:p>
          <a:p>
            <a:pPr>
              <a:buFont typeface="Wingdings" pitchFamily="2" charset="2"/>
              <a:buNone/>
            </a:pPr>
            <a:r>
              <a:rPr lang="tr-TR" b="1" smtClean="0">
                <a:solidFill>
                  <a:srgbClr val="C00000"/>
                </a:solidFill>
                <a:latin typeface="Times New Roman" pitchFamily="18" charset="0"/>
                <a:cs typeface="Times New Roman" pitchFamily="18" charset="0"/>
              </a:rPr>
              <a:t>	C) Okul Öncesi Dönemi ( 4 - 5 yaş )</a:t>
            </a:r>
          </a:p>
          <a:p>
            <a:pPr>
              <a:buFont typeface="Wingdings" pitchFamily="2" charset="2"/>
              <a:buNone/>
            </a:pPr>
            <a:r>
              <a:rPr lang="tr-TR" smtClean="0">
                <a:latin typeface="Times New Roman" pitchFamily="18" charset="0"/>
                <a:cs typeface="Times New Roman" pitchFamily="18" charset="0"/>
              </a:rPr>
              <a:t>	D) Okul Çocukluğu Dönemi ( kızlarda 6-10 yaş, erkeklerde 6-12 yaş )</a:t>
            </a:r>
          </a:p>
          <a:p>
            <a:pPr>
              <a:buFont typeface="Wingdings" pitchFamily="2" charset="2"/>
              <a:buNone/>
            </a:pPr>
            <a:r>
              <a:rPr lang="tr-TR" smtClean="0">
                <a:latin typeface="Times New Roman" pitchFamily="18" charset="0"/>
                <a:cs typeface="Times New Roman" pitchFamily="18" charset="0"/>
              </a:rPr>
              <a:t>    E) Ergenlik Dönemi ( kızlarda 10-18 yaş, erkelerde 12-20 yaş )</a:t>
            </a: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SÜT ÇOCUKLARI</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5363"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Süt çocukları sözlü iletişim kuramazlar; </a:t>
            </a:r>
          </a:p>
          <a:p>
            <a:r>
              <a:rPr lang="tr-TR" smtClean="0">
                <a:latin typeface="Times New Roman" pitchFamily="18" charset="0"/>
                <a:cs typeface="Times New Roman" pitchFamily="18" charset="0"/>
              </a:rPr>
              <a:t>Ağızları ile araştırırlar. </a:t>
            </a:r>
          </a:p>
          <a:p>
            <a:r>
              <a:rPr lang="tr-TR" smtClean="0">
                <a:latin typeface="Times New Roman" pitchFamily="18" charset="0"/>
                <a:cs typeface="Times New Roman" pitchFamily="18" charset="0"/>
              </a:rPr>
              <a:t>Hızla hareketlenirler  ve bakımlarını sağlayan bireylere tamamen bağımlıdırlar. </a:t>
            </a:r>
          </a:p>
          <a:p>
            <a:r>
              <a:rPr lang="tr-TR" smtClean="0">
                <a:latin typeface="Times New Roman" pitchFamily="18" charset="0"/>
                <a:cs typeface="Times New Roman" pitchFamily="18" charset="0"/>
              </a:rPr>
              <a:t>düşme, tıkanma, suda boğulma, çocuk istismarı ve yanık riskleri fazladır.</a:t>
            </a: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algn="ctr" fontAlgn="auto">
              <a:spcAft>
                <a:spcPts val="0"/>
              </a:spcAft>
              <a:defRPr/>
            </a:pPr>
            <a:r>
              <a:rPr lang="tr-TR" sz="2800" dirty="0" smtClean="0">
                <a:latin typeface="Times New Roman" pitchFamily="18" charset="0"/>
                <a:cs typeface="Times New Roman" pitchFamily="18" charset="0"/>
              </a:rPr>
              <a:t>OYUN ÇOCUKLUĞU VE OKUL ÖNCESİ DÖNEMİ</a:t>
            </a:r>
            <a:endParaRPr lang="tr-TR" sz="2800" dirty="0">
              <a:latin typeface="Times New Roman" pitchFamily="18" charset="0"/>
              <a:cs typeface="Times New Roman" pitchFamily="18" charset="0"/>
            </a:endParaRPr>
          </a:p>
        </p:txBody>
      </p:sp>
      <p:sp>
        <p:nvSpPr>
          <p:cNvPr id="16387" name="2 İçerik Yer Tutucusu"/>
          <p:cNvSpPr>
            <a:spLocks noGrp="1"/>
          </p:cNvSpPr>
          <p:nvPr>
            <p:ph sz="quarter" idx="1"/>
          </p:nvPr>
        </p:nvSpPr>
        <p:spPr>
          <a:xfrm>
            <a:off x="457200" y="1600200"/>
            <a:ext cx="7467600" cy="4873625"/>
          </a:xfrm>
        </p:spPr>
        <p:txBody>
          <a:bodyPr/>
          <a:lstStyle/>
          <a:p>
            <a:r>
              <a:rPr lang="tr-TR" sz="3200" smtClean="0">
                <a:latin typeface="Times New Roman" pitchFamily="18" charset="0"/>
                <a:cs typeface="Times New Roman" pitchFamily="18" charset="0"/>
              </a:rPr>
              <a:t> Meraklı, araştırıcı, tehlikelerden habersizdir.</a:t>
            </a:r>
          </a:p>
          <a:p>
            <a:r>
              <a:rPr lang="tr-TR" sz="3200" smtClean="0">
                <a:latin typeface="Times New Roman" pitchFamily="18" charset="0"/>
                <a:cs typeface="Times New Roman" pitchFamily="18" charset="0"/>
              </a:rPr>
              <a:t>Hareketlilik, bağımsızlık duygusu artmıştır.</a:t>
            </a:r>
          </a:p>
          <a:p>
            <a:r>
              <a:rPr lang="tr-TR" sz="3200" smtClean="0">
                <a:latin typeface="Times New Roman" pitchFamily="18" charset="0"/>
                <a:cs typeface="Times New Roman" pitchFamily="18" charset="0"/>
              </a:rPr>
              <a:t>Düşme, yanık, suda boğulma, zehirlenme ve çocuk istismarı riski yüksektir. </a:t>
            </a:r>
            <a:endParaRPr lang="tr-TR" sz="3200" smtClean="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OKUL DÖNEMİ</a:t>
            </a:r>
            <a:endParaRPr lang="tr-TR" dirty="0">
              <a:latin typeface="Times New Roman" pitchFamily="18" charset="0"/>
              <a:cs typeface="Times New Roman" pitchFamily="18" charset="0"/>
            </a:endParaRPr>
          </a:p>
        </p:txBody>
      </p:sp>
      <p:sp>
        <p:nvSpPr>
          <p:cNvPr id="17411"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İlköğretim okul çağında hareket becerileri  ve bağımsızlık artmıştır; </a:t>
            </a:r>
          </a:p>
          <a:p>
            <a:r>
              <a:rPr lang="tr-TR" smtClean="0">
                <a:latin typeface="Times New Roman" pitchFamily="18" charset="0"/>
                <a:cs typeface="Times New Roman" pitchFamily="18" charset="0"/>
              </a:rPr>
              <a:t>Ancak tehlikeyi tanımak için deneyim ve karar verme becerisi yoktur. </a:t>
            </a:r>
          </a:p>
          <a:p>
            <a:r>
              <a:rPr lang="tr-TR" smtClean="0">
                <a:latin typeface="Times New Roman" pitchFamily="18" charset="0"/>
                <a:cs typeface="Times New Roman" pitchFamily="18" charset="0"/>
              </a:rPr>
              <a:t>Bu çağda motorlu taşıt ve  bisiklet kazalarına, yaya kazalarına, oyun alanı ve spor kazalarına ve çocuk istismarına rastlanır.</a:t>
            </a:r>
          </a:p>
          <a:p>
            <a:r>
              <a:rPr lang="tr-TR" smtClean="0">
                <a:latin typeface="Times New Roman" pitchFamily="18" charset="0"/>
                <a:cs typeface="Times New Roman" pitchFamily="18" charset="0"/>
              </a:rPr>
              <a:t>Altı yaşından büyük  zehirlenme vakalarında  özkıyım (intihar) girişimi akla gelmelidir.</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ERGENLİK DÖNEMİ</a:t>
            </a:r>
            <a:endParaRPr lang="tr-TR" dirty="0">
              <a:latin typeface="Times New Roman" pitchFamily="18" charset="0"/>
              <a:cs typeface="Times New Roman" pitchFamily="18" charset="0"/>
            </a:endParaRPr>
          </a:p>
        </p:txBody>
      </p:sp>
      <p:sp>
        <p:nvSpPr>
          <p:cNvPr id="18435"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Ergenler ve gençler risk alırlar, </a:t>
            </a:r>
          </a:p>
          <a:p>
            <a:r>
              <a:rPr lang="tr-TR" smtClean="0">
                <a:latin typeface="Times New Roman" pitchFamily="18" charset="0"/>
                <a:cs typeface="Times New Roman" pitchFamily="18" charset="0"/>
              </a:rPr>
              <a:t>Arkadaşlarından fazlaca etkilenirler, </a:t>
            </a:r>
          </a:p>
          <a:p>
            <a:r>
              <a:rPr lang="tr-TR" smtClean="0">
                <a:latin typeface="Times New Roman" pitchFamily="18" charset="0"/>
                <a:cs typeface="Times New Roman" pitchFamily="18" charset="0"/>
              </a:rPr>
              <a:t>Düşünmeden( impulsif ) hareket ederler. </a:t>
            </a:r>
          </a:p>
          <a:p>
            <a:r>
              <a:rPr lang="tr-TR" smtClean="0">
                <a:latin typeface="Times New Roman" pitchFamily="18" charset="0"/>
                <a:cs typeface="Times New Roman" pitchFamily="18" charset="0"/>
              </a:rPr>
              <a:t>Bağımsızlık duyguları ve deneyimleri artmıştır.</a:t>
            </a:r>
          </a:p>
          <a:p>
            <a:r>
              <a:rPr lang="tr-TR" smtClean="0">
                <a:latin typeface="Times New Roman" pitchFamily="18" charset="0"/>
                <a:cs typeface="Times New Roman" pitchFamily="18" charset="0"/>
              </a:rPr>
              <a:t>Daha çok motorlu taşıt kazalarına, spor kazalarına maruz kalırlar. </a:t>
            </a:r>
          </a:p>
          <a:p>
            <a:r>
              <a:rPr lang="tr-TR" smtClean="0">
                <a:latin typeface="Times New Roman" pitchFamily="18" charset="0"/>
                <a:cs typeface="Times New Roman" pitchFamily="18" charset="0"/>
              </a:rPr>
              <a:t>Arkadaşlar, bireyler arasında şiddet , özkıyım girişimleri artar. </a:t>
            </a:r>
          </a:p>
          <a:p>
            <a:r>
              <a:rPr lang="tr-TR" smtClean="0">
                <a:latin typeface="Times New Roman" pitchFamily="18" charset="0"/>
                <a:cs typeface="Times New Roman" pitchFamily="18" charset="0"/>
              </a:rPr>
              <a:t>Çocuk istismarı bu yaşta da ortaya çıkar .</a:t>
            </a: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357188"/>
            <a:ext cx="7186613" cy="1774826"/>
          </a:xfrm>
        </p:spPr>
        <p:txBody>
          <a:bodyPr>
            <a:noAutofit/>
          </a:bodyPr>
          <a:lstStyle/>
          <a:p>
            <a:pPr fontAlgn="auto">
              <a:spcAft>
                <a:spcPts val="0"/>
              </a:spcAft>
              <a:defRPr/>
            </a:pPr>
            <a:r>
              <a:rPr lang="tr-TR" sz="2800" dirty="0" smtClean="0">
                <a:latin typeface="Times New Roman" pitchFamily="18" charset="0"/>
                <a:cs typeface="Times New Roman" pitchFamily="18" charset="0"/>
              </a:rPr>
              <a:t>ÇOCUĞUN BAKIMINDAN SORUMLU KİŞİDEN KAYNAKLANAN NEDENLER</a:t>
            </a:r>
            <a:endParaRPr lang="tr-TR" sz="2800" dirty="0">
              <a:latin typeface="Times New Roman" pitchFamily="18" charset="0"/>
              <a:cs typeface="Times New Roman" pitchFamily="18" charset="0"/>
            </a:endParaRPr>
          </a:p>
        </p:txBody>
      </p:sp>
      <p:sp>
        <p:nvSpPr>
          <p:cNvPr id="3" name="2 İçerik Yer Tutucusu"/>
          <p:cNvSpPr>
            <a:spLocks noGrp="1"/>
          </p:cNvSpPr>
          <p:nvPr>
            <p:ph sz="quarter" idx="1"/>
          </p:nvPr>
        </p:nvSpPr>
        <p:spPr>
          <a:xfrm>
            <a:off x="457200" y="1600200"/>
            <a:ext cx="7467600" cy="4873625"/>
          </a:xfrm>
        </p:spPr>
        <p:txBody>
          <a:bodyPr>
            <a:normAutofit/>
          </a:bodyPr>
          <a:lstStyle/>
          <a:p>
            <a:pPr marL="514350" indent="-514350" algn="just" fontAlgn="auto">
              <a:spcAft>
                <a:spcPts val="0"/>
              </a:spcAft>
              <a:buFont typeface="Wingdings"/>
              <a:buNone/>
              <a:defRPr/>
            </a:pPr>
            <a:r>
              <a:rPr lang="tr-TR" dirty="0" smtClean="0">
                <a:latin typeface="Times New Roman" pitchFamily="18" charset="0"/>
                <a:cs typeface="Times New Roman" pitchFamily="18" charset="0"/>
              </a:rPr>
              <a:t>Çocuğun bakımından sorumlu kişinin;</a:t>
            </a:r>
          </a:p>
          <a:p>
            <a:pPr marL="914400" lvl="1" indent="-514350" algn="just" fontAlgn="auto">
              <a:spcAft>
                <a:spcPts val="0"/>
              </a:spcAft>
              <a:buFont typeface="Courier New" pitchFamily="49" charset="0"/>
              <a:buChar char="o"/>
              <a:defRPr/>
            </a:pPr>
            <a:r>
              <a:rPr lang="tr-TR" sz="2400" dirty="0" smtClean="0">
                <a:latin typeface="Times New Roman" pitchFamily="18" charset="0"/>
                <a:cs typeface="Times New Roman" pitchFamily="18" charset="0"/>
              </a:rPr>
              <a:t>Yorgun olması, </a:t>
            </a:r>
          </a:p>
          <a:p>
            <a:pPr marL="914400" lvl="1" indent="-514350" algn="just" fontAlgn="auto">
              <a:spcAft>
                <a:spcPts val="0"/>
              </a:spcAft>
              <a:buFont typeface="Courier New" pitchFamily="49" charset="0"/>
              <a:buChar char="o"/>
              <a:defRPr/>
            </a:pPr>
            <a:r>
              <a:rPr lang="tr-TR" sz="2400" dirty="0" smtClean="0">
                <a:latin typeface="Times New Roman" pitchFamily="18" charset="0"/>
                <a:cs typeface="Times New Roman" pitchFamily="18" charset="0"/>
              </a:rPr>
              <a:t>Dikkatini toparlayamaması</a:t>
            </a:r>
          </a:p>
          <a:p>
            <a:pPr marL="914400" lvl="1" indent="-514350" algn="just" fontAlgn="auto">
              <a:spcAft>
                <a:spcPts val="0"/>
              </a:spcAft>
              <a:buFont typeface="Courier New" pitchFamily="49" charset="0"/>
              <a:buChar char="o"/>
              <a:defRPr/>
            </a:pPr>
            <a:r>
              <a:rPr lang="tr-TR" sz="2400" dirty="0" smtClean="0">
                <a:latin typeface="Times New Roman" pitchFamily="18" charset="0"/>
                <a:cs typeface="Times New Roman" pitchFamily="18" charset="0"/>
              </a:rPr>
              <a:t>Dalgın veya unutkan olması,</a:t>
            </a:r>
          </a:p>
          <a:p>
            <a:pPr marL="914400" lvl="1" indent="-514350" algn="just" fontAlgn="auto">
              <a:spcAft>
                <a:spcPts val="0"/>
              </a:spcAft>
              <a:buFont typeface="Courier New" pitchFamily="49" charset="0"/>
              <a:buChar char="o"/>
              <a:defRPr/>
            </a:pPr>
            <a:r>
              <a:rPr lang="tr-TR" sz="2400" dirty="0" smtClean="0">
                <a:latin typeface="Times New Roman" pitchFamily="18" charset="0"/>
                <a:cs typeface="Times New Roman" pitchFamily="18" charset="0"/>
              </a:rPr>
              <a:t>Üzüntü ve stres seviyesinin yüksek olması</a:t>
            </a:r>
          </a:p>
          <a:p>
            <a:pPr marL="274320" indent="-274320" fontAlgn="auto">
              <a:spcAft>
                <a:spcPts val="0"/>
              </a:spcAft>
              <a:buFont typeface="Wingdings"/>
              <a:buNone/>
              <a:defRPr/>
            </a:pPr>
            <a:r>
              <a:rPr lang="tr-TR" sz="2800" dirty="0" smtClean="0">
                <a:latin typeface="Times New Roman" pitchFamily="18" charset="0"/>
                <a:cs typeface="Times New Roman" pitchFamily="18" charset="0"/>
              </a:rPr>
              <a:t>Aile bireylerinin olabilecek ev kazaları </a:t>
            </a:r>
          </a:p>
          <a:p>
            <a:pPr marL="274320" indent="-274320" fontAlgn="auto">
              <a:spcAft>
                <a:spcPts val="0"/>
              </a:spcAft>
              <a:buFont typeface="Wingdings"/>
              <a:buNone/>
              <a:defRPr/>
            </a:pPr>
            <a:r>
              <a:rPr lang="tr-TR" sz="2800" dirty="0" smtClean="0">
                <a:latin typeface="Times New Roman" pitchFamily="18" charset="0"/>
                <a:cs typeface="Times New Roman" pitchFamily="18" charset="0"/>
              </a:rPr>
              <a:t>konularından; </a:t>
            </a:r>
          </a:p>
          <a:p>
            <a:pPr marL="640080" lvl="1" indent="-274320" fontAlgn="auto">
              <a:spcAft>
                <a:spcPts val="0"/>
              </a:spcAft>
              <a:buFont typeface="Courier New" pitchFamily="49" charset="0"/>
              <a:buChar char="o"/>
              <a:defRPr/>
            </a:pPr>
            <a:r>
              <a:rPr lang="tr-TR" sz="2400" dirty="0" smtClean="0">
                <a:latin typeface="Times New Roman" pitchFamily="18" charset="0"/>
                <a:cs typeface="Times New Roman" pitchFamily="18" charset="0"/>
              </a:rPr>
              <a:t>Habersiz olmaları</a:t>
            </a:r>
          </a:p>
          <a:p>
            <a:pPr marL="640080" lvl="1" indent="-274320" fontAlgn="auto">
              <a:spcAft>
                <a:spcPts val="0"/>
              </a:spcAft>
              <a:buFont typeface="Courier New" pitchFamily="49" charset="0"/>
              <a:buChar char="o"/>
              <a:defRPr/>
            </a:pPr>
            <a:r>
              <a:rPr lang="tr-TR" sz="2400" dirty="0" smtClean="0">
                <a:latin typeface="Times New Roman" pitchFamily="18" charset="0"/>
                <a:cs typeface="Times New Roman" pitchFamily="18" charset="0"/>
              </a:rPr>
              <a:t>Yetersiz bilgiye sahip olmaları</a:t>
            </a:r>
          </a:p>
          <a:p>
            <a:pPr marL="274320" indent="-274320" fontAlgn="auto">
              <a:spcAft>
                <a:spcPts val="0"/>
              </a:spcAft>
              <a:buFont typeface="Wingdings"/>
              <a:buNone/>
              <a:defRPr/>
            </a:pPr>
            <a:endParaRPr lang="tr-TR"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GÜVENLİ ÇEVRE</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0483"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Çocuklar için  </a:t>
            </a:r>
            <a:r>
              <a:rPr lang="tr-TR" b="1" smtClean="0">
                <a:latin typeface="Times New Roman" pitchFamily="18" charset="0"/>
                <a:cs typeface="Times New Roman" pitchFamily="18" charset="0"/>
              </a:rPr>
              <a:t>güvenli bir çevre oluşturulması </a:t>
            </a:r>
            <a:r>
              <a:rPr lang="tr-TR" smtClean="0">
                <a:latin typeface="Times New Roman" pitchFamily="18" charset="0"/>
                <a:cs typeface="Times New Roman" pitchFamily="18" charset="0"/>
              </a:rPr>
              <a:t>yaralanma kontrolünde en etkin yaklaşımdır. </a:t>
            </a:r>
          </a:p>
          <a:p>
            <a:r>
              <a:rPr lang="tr-TR" smtClean="0">
                <a:latin typeface="Times New Roman" pitchFamily="18" charset="0"/>
                <a:cs typeface="Times New Roman" pitchFamily="18" charset="0"/>
              </a:rPr>
              <a:t>Sürekli eğitim, yasal düzenlemeler, yaralanma kontrolünde etkindir.</a:t>
            </a:r>
            <a:r>
              <a:rPr lang="tr-TR" b="1" smtClean="0">
                <a:latin typeface="Times New Roman" pitchFamily="18" charset="0"/>
                <a:cs typeface="Times New Roman" pitchFamily="18" charset="0"/>
              </a:rPr>
              <a:t> </a:t>
            </a:r>
          </a:p>
          <a:p>
            <a:r>
              <a:rPr lang="tr-TR" smtClean="0">
                <a:latin typeface="Times New Roman" pitchFamily="18" charset="0"/>
                <a:cs typeface="Times New Roman" pitchFamily="18" charset="0"/>
              </a:rPr>
              <a:t>Korunmayı sağlayan en önemli etkenlerden biri  olan </a:t>
            </a:r>
            <a:r>
              <a:rPr lang="tr-TR" b="1" u="sng" smtClean="0">
                <a:latin typeface="Times New Roman" pitchFamily="18" charset="0"/>
                <a:cs typeface="Times New Roman" pitchFamily="18" charset="0"/>
              </a:rPr>
              <a:t>bireysel danışmanlığa  </a:t>
            </a:r>
            <a:r>
              <a:rPr lang="tr-TR" smtClean="0">
                <a:latin typeface="Times New Roman" pitchFamily="18" charset="0"/>
                <a:cs typeface="Times New Roman" pitchFamily="18" charset="0"/>
              </a:rPr>
              <a:t>önem verilmeli, zaman ayrılmalıdır. </a:t>
            </a:r>
          </a:p>
          <a:p>
            <a:pPr algn="ctr">
              <a:buFont typeface="Wingdings" pitchFamily="2" charset="2"/>
              <a:buNone/>
            </a:pPr>
            <a:r>
              <a:rPr lang="tr-TR" b="1" smtClean="0">
                <a:solidFill>
                  <a:srgbClr val="FF0000"/>
                </a:solidFill>
                <a:latin typeface="Times New Roman" pitchFamily="18" charset="0"/>
                <a:cs typeface="Times New Roman" pitchFamily="18" charset="0"/>
              </a:rPr>
              <a:t>YASAK KOYMA YERİNE GÜVENLİ ÇEVRE…..</a:t>
            </a: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YARALANMA KONTROLÜ NEDİR?</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2 İçerik Yer Tutucusu"/>
          <p:cNvSpPr>
            <a:spLocks noGrp="1"/>
          </p:cNvSpPr>
          <p:nvPr>
            <p:ph sz="quarter" idx="1"/>
          </p:nvPr>
        </p:nvSpPr>
        <p:spPr>
          <a:xfrm>
            <a:off x="500063" y="2143125"/>
            <a:ext cx="8229600" cy="3686175"/>
          </a:xfrm>
        </p:spPr>
        <p:txBody>
          <a:bodyPr>
            <a:normAutofit fontScale="55000" lnSpcReduction="20000"/>
          </a:bodyPr>
          <a:lstStyle/>
          <a:p>
            <a:pPr marL="274320" indent="-274320" fontAlgn="auto">
              <a:spcAft>
                <a:spcPts val="0"/>
              </a:spcAft>
              <a:buFont typeface="Wingdings"/>
              <a:buChar char=""/>
              <a:defRPr/>
            </a:pPr>
            <a:r>
              <a:rPr lang="tr-TR" sz="4400" dirty="0" smtClean="0">
                <a:latin typeface="Times New Roman" pitchFamily="18" charset="0"/>
                <a:cs typeface="Times New Roman" pitchFamily="18" charset="0"/>
              </a:rPr>
              <a:t>Yaralanma kontrolü terimi korunmayı değil aynı hasarın en aza indirilmesi için erken, ileri bakımı ve esenlendirmeyi de içeren geniş bir kontrol yelpazesini tanımlanmış olur. </a:t>
            </a:r>
          </a:p>
          <a:p>
            <a:pPr marL="274320" indent="-274320" fontAlgn="auto">
              <a:spcAft>
                <a:spcPts val="0"/>
              </a:spcAft>
              <a:buFont typeface="Wingdings"/>
              <a:buNone/>
              <a:defRPr/>
            </a:pPr>
            <a:endParaRPr lang="tr-TR" sz="4400" dirty="0" smtClean="0">
              <a:latin typeface="Times New Roman" pitchFamily="18" charset="0"/>
              <a:cs typeface="Times New Roman" pitchFamily="18" charset="0"/>
            </a:endParaRPr>
          </a:p>
          <a:p>
            <a:pPr marL="274320" indent="-274320" fontAlgn="auto">
              <a:spcAft>
                <a:spcPts val="0"/>
              </a:spcAft>
              <a:buFont typeface="Wingdings"/>
              <a:buChar char=""/>
              <a:defRPr/>
            </a:pPr>
            <a:r>
              <a:rPr lang="tr-TR" sz="4400" dirty="0" smtClean="0">
                <a:latin typeface="Times New Roman" pitchFamily="18" charset="0"/>
                <a:cs typeface="Times New Roman" pitchFamily="18" charset="0"/>
              </a:rPr>
              <a:t>Yine bu terim </a:t>
            </a:r>
            <a:r>
              <a:rPr lang="tr-TR" sz="4400" dirty="0" err="1" smtClean="0">
                <a:latin typeface="Times New Roman" pitchFamily="18" charset="0"/>
                <a:cs typeface="Times New Roman" pitchFamily="18" charset="0"/>
              </a:rPr>
              <a:t>adolesanlar</a:t>
            </a:r>
            <a:r>
              <a:rPr lang="tr-TR" sz="4400" dirty="0" smtClean="0">
                <a:latin typeface="Times New Roman" pitchFamily="18" charset="0"/>
                <a:cs typeface="Times New Roman" pitchFamily="18" charset="0"/>
              </a:rPr>
              <a:t> ve genç erişkinler arasında giderek önem kazanan istemli yaralanmaları da kapsar. </a:t>
            </a:r>
          </a:p>
          <a:p>
            <a:pPr marL="274320" indent="-274320" fontAlgn="auto">
              <a:spcAft>
                <a:spcPts val="0"/>
              </a:spcAft>
              <a:buFont typeface="Wingdings"/>
              <a:buNone/>
              <a:defRPr/>
            </a:pPr>
            <a:endParaRPr lang="tr-TR" sz="4400" dirty="0" smtClean="0">
              <a:latin typeface="Times New Roman" pitchFamily="18" charset="0"/>
              <a:cs typeface="Times New Roman" pitchFamily="18" charset="0"/>
            </a:endParaRPr>
          </a:p>
          <a:p>
            <a:pPr marL="274320" indent="-274320" fontAlgn="auto">
              <a:spcAft>
                <a:spcPts val="0"/>
              </a:spcAft>
              <a:buFont typeface="Wingdings"/>
              <a:buChar char=""/>
              <a:defRPr/>
            </a:pPr>
            <a:r>
              <a:rPr lang="tr-TR" sz="4400" dirty="0" smtClean="0">
                <a:latin typeface="Times New Roman" pitchFamily="18" charset="0"/>
                <a:cs typeface="Times New Roman" pitchFamily="18" charset="0"/>
              </a:rPr>
              <a:t>Yaralanma olgusunun araştırılması ve yaralanma kontrolü bilimsel bir disiplin olarak kabul görmektedir</a:t>
            </a:r>
            <a:r>
              <a:rPr lang="tr-TR" dirty="0" smtClean="0">
                <a:latin typeface="Times New Roman" pitchFamily="18" charset="0"/>
                <a:cs typeface="Times New Roman" pitchFamily="18" charset="0"/>
              </a:rPr>
              <a:t>. </a:t>
            </a:r>
          </a:p>
          <a:p>
            <a:pPr marL="274320" indent="-274320" fontAlgn="auto">
              <a:spcAft>
                <a:spcPts val="0"/>
              </a:spcAft>
              <a:buFont typeface="Wingdings"/>
              <a:buNone/>
              <a:defRPr/>
            </a:pPr>
            <a:endParaRPr lang="tr-TR"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YARALANMA KONTROLÜ </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2531" name="2 İçerik Yer Tutucusu"/>
          <p:cNvSpPr>
            <a:spLocks noGrp="1"/>
          </p:cNvSpPr>
          <p:nvPr>
            <p:ph sz="quarter" idx="1"/>
          </p:nvPr>
        </p:nvSpPr>
        <p:spPr>
          <a:xfrm>
            <a:off x="457200" y="1600200"/>
            <a:ext cx="7467600" cy="4873625"/>
          </a:xfrm>
        </p:spPr>
        <p:txBody>
          <a:bodyPr/>
          <a:lstStyle/>
          <a:p>
            <a:pPr>
              <a:buFont typeface="Wingdings" pitchFamily="2" charset="2"/>
              <a:buNone/>
            </a:pPr>
            <a:r>
              <a:rPr lang="tr-TR" smtClean="0">
                <a:latin typeface="Times New Roman" pitchFamily="18" charset="0"/>
                <a:cs typeface="Times New Roman" pitchFamily="18" charset="0"/>
              </a:rPr>
              <a:t>Günümüzde yaralanmaların önlenmesi ve kontrol edilmesi için;</a:t>
            </a:r>
          </a:p>
          <a:p>
            <a:pPr lvl="1">
              <a:buFont typeface="Courier New" pitchFamily="49" charset="0"/>
              <a:buChar char="o"/>
            </a:pPr>
            <a:r>
              <a:rPr lang="tr-TR" sz="2400" smtClean="0">
                <a:latin typeface="Times New Roman" pitchFamily="18" charset="0"/>
                <a:cs typeface="Times New Roman" pitchFamily="18" charset="0"/>
              </a:rPr>
              <a:t>Programlar geliştirilmesinin yanı sıra </a:t>
            </a:r>
          </a:p>
          <a:p>
            <a:pPr lvl="1">
              <a:buFont typeface="Courier New" pitchFamily="49" charset="0"/>
              <a:buChar char="o"/>
            </a:pPr>
            <a:r>
              <a:rPr lang="tr-TR" sz="2400" smtClean="0">
                <a:latin typeface="Times New Roman" pitchFamily="18" charset="0"/>
                <a:cs typeface="Times New Roman" pitchFamily="18" charset="0"/>
              </a:rPr>
              <a:t>Yaralanmaya yol açan risk etkenlerinin anlaşılması konusunda da çalışılmalıdır. </a:t>
            </a:r>
          </a:p>
          <a:p>
            <a:pPr lvl="1">
              <a:buFont typeface="Courier New" pitchFamily="49" charset="0"/>
              <a:buChar char="o"/>
            </a:pPr>
            <a:r>
              <a:rPr lang="tr-TR" sz="2400" smtClean="0">
                <a:latin typeface="Times New Roman" pitchFamily="18" charset="0"/>
                <a:cs typeface="Times New Roman" pitchFamily="18" charset="0"/>
              </a:rPr>
              <a:t>Bu ilkeler hekimler tarafından hastanede, acil birimde, pratikte ve toplum içinde uygulanabilmelidir.</a:t>
            </a:r>
          </a:p>
          <a:p>
            <a:pPr>
              <a:buFont typeface="Courier New" pitchFamily="49" charset="0"/>
              <a:buChar char="o"/>
            </a:pPr>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GÜVENLİK KÜLTÜRÜ</a:t>
            </a:r>
            <a:endParaRPr lang="tr-TR" dirty="0">
              <a:latin typeface="Times New Roman" pitchFamily="18" charset="0"/>
              <a:cs typeface="Times New Roman" pitchFamily="18" charset="0"/>
            </a:endParaRPr>
          </a:p>
        </p:txBody>
      </p:sp>
      <p:pic>
        <p:nvPicPr>
          <p:cNvPr id="23555" name="Picture 1"/>
          <p:cNvPicPr>
            <a:picLocks noGrp="1" noChangeAspect="1" noChangeArrowheads="1"/>
          </p:cNvPicPr>
          <p:nvPr>
            <p:ph sz="quarter" idx="1"/>
          </p:nvPr>
        </p:nvPicPr>
        <p:blipFill>
          <a:blip r:embed="rId2"/>
          <a:srcRect/>
          <a:stretch>
            <a:fillRect/>
          </a:stretch>
        </p:blipFill>
        <p:spPr>
          <a:xfrm>
            <a:off x="428625" y="1643063"/>
            <a:ext cx="2892425" cy="4525962"/>
          </a:xfrm>
        </p:spPr>
      </p:pic>
      <p:sp>
        <p:nvSpPr>
          <p:cNvPr id="23556" name="4 Dikdörtgen"/>
          <p:cNvSpPr>
            <a:spLocks noChangeArrowheads="1"/>
          </p:cNvSpPr>
          <p:nvPr/>
        </p:nvSpPr>
        <p:spPr bwMode="auto">
          <a:xfrm>
            <a:off x="3714750" y="1643063"/>
            <a:ext cx="4929188" cy="3478212"/>
          </a:xfrm>
          <a:prstGeom prst="rect">
            <a:avLst/>
          </a:prstGeom>
          <a:noFill/>
          <a:ln w="9525">
            <a:noFill/>
            <a:miter lim="800000"/>
            <a:headEnd/>
            <a:tailEnd/>
          </a:ln>
        </p:spPr>
        <p:txBody>
          <a:bodyPr>
            <a:spAutoFit/>
          </a:bodyPr>
          <a:lstStyle/>
          <a:p>
            <a:r>
              <a:rPr lang="tr-TR" sz="1600" b="1">
                <a:latin typeface="Comic Sans MS" pitchFamily="66" charset="0"/>
              </a:rPr>
              <a:t>“</a:t>
            </a:r>
            <a:r>
              <a:rPr lang="tr-TR" sz="2000" b="1">
                <a:latin typeface="Century Schoolbook"/>
              </a:rPr>
              <a:t>GÜVENLİK KÜLTÜRÜ”</a:t>
            </a:r>
          </a:p>
          <a:p>
            <a:r>
              <a:rPr lang="tr-TR" sz="2000" b="1">
                <a:latin typeface="Century Schoolbook"/>
              </a:rPr>
              <a:t>sağlıklı ve güvenli davranışın bir</a:t>
            </a:r>
          </a:p>
          <a:p>
            <a:r>
              <a:rPr lang="tr-TR" sz="2000" b="1">
                <a:latin typeface="Century Schoolbook"/>
              </a:rPr>
              <a:t>alışkanlık haline getirilmesidir.</a:t>
            </a:r>
          </a:p>
          <a:p>
            <a:endParaRPr lang="tr-TR" sz="2000" b="1">
              <a:latin typeface="Century Schoolbook"/>
            </a:endParaRPr>
          </a:p>
          <a:p>
            <a:r>
              <a:rPr lang="tr-TR" sz="2000" b="1">
                <a:latin typeface="Century Schoolbook"/>
              </a:rPr>
              <a:t>KAZALARIN VE ENGELLİLİĞİN ÖNLENMESİNDE </a:t>
            </a:r>
          </a:p>
          <a:p>
            <a:r>
              <a:rPr lang="tr-TR" sz="2000" b="1">
                <a:latin typeface="Century Schoolbook"/>
              </a:rPr>
              <a:t>HEDEF:</a:t>
            </a:r>
          </a:p>
          <a:p>
            <a:endParaRPr lang="tr-TR" sz="2000" b="1">
              <a:latin typeface="Century Schoolbook"/>
            </a:endParaRPr>
          </a:p>
          <a:p>
            <a:r>
              <a:rPr lang="tr-TR" sz="2000" b="1">
                <a:latin typeface="Century Schoolbook"/>
              </a:rPr>
              <a:t>Evde, çevremizde ve toplumda</a:t>
            </a:r>
          </a:p>
          <a:p>
            <a:r>
              <a:rPr lang="tr-TR" sz="2000" b="1">
                <a:latin typeface="Century Schoolbook"/>
              </a:rPr>
              <a:t>ortak bir “Güvenlik Kültürü”</a:t>
            </a:r>
          </a:p>
          <a:p>
            <a:r>
              <a:rPr lang="tr-TR" sz="2000" b="1">
                <a:latin typeface="Century Schoolbook"/>
              </a:rPr>
              <a:t>kavramının oluşturulmasıdır.</a:t>
            </a:r>
            <a:endParaRPr lang="tr-TR" sz="2000">
              <a:latin typeface="Century Schoolbook"/>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85750"/>
            <a:ext cx="7467600" cy="1143000"/>
          </a:xfrm>
        </p:spPr>
        <p:txBody>
          <a:bodyPr>
            <a:noAutofit/>
          </a:bodyPr>
          <a:lstStyle/>
          <a:p>
            <a:pPr fontAlgn="auto">
              <a:spcAft>
                <a:spcPts val="0"/>
              </a:spcAft>
              <a:defRPr/>
            </a:pPr>
            <a:r>
              <a:rPr lang="tr-TR" sz="3600" b="1" dirty="0" smtClean="0">
                <a:latin typeface="Times New Roman" pitchFamily="18" charset="0"/>
                <a:cs typeface="Times New Roman" pitchFamily="18" charset="0"/>
              </a:rPr>
              <a:t>GÜVENLİK KÜLTÜRÜ BİR DAVRANIŞ BİÇİMİDİR.</a:t>
            </a:r>
            <a:endParaRPr lang="tr-TR" sz="3600" dirty="0">
              <a:latin typeface="Times New Roman" pitchFamily="18" charset="0"/>
              <a:cs typeface="Times New Roman" pitchFamily="18" charset="0"/>
            </a:endParaRPr>
          </a:p>
        </p:txBody>
      </p:sp>
      <p:pic>
        <p:nvPicPr>
          <p:cNvPr id="24579" name="Picture 4" descr="47"/>
          <p:cNvPicPr>
            <a:picLocks noGrp="1" noChangeAspect="1" noChangeArrowheads="1"/>
          </p:cNvPicPr>
          <p:nvPr>
            <p:ph sz="quarter" idx="1"/>
          </p:nvPr>
        </p:nvPicPr>
        <p:blipFill>
          <a:blip r:embed="rId3"/>
          <a:srcRect/>
          <a:stretch>
            <a:fillRect/>
          </a:stretch>
        </p:blipFill>
        <p:spPr>
          <a:xfrm>
            <a:off x="1714500" y="1428750"/>
            <a:ext cx="5416550" cy="2395538"/>
          </a:xfrm>
        </p:spPr>
      </p:pic>
      <p:sp>
        <p:nvSpPr>
          <p:cNvPr id="24580" name="4 Dikdörtgen"/>
          <p:cNvSpPr>
            <a:spLocks noChangeArrowheads="1"/>
          </p:cNvSpPr>
          <p:nvPr/>
        </p:nvSpPr>
        <p:spPr bwMode="auto">
          <a:xfrm>
            <a:off x="214313" y="4357688"/>
            <a:ext cx="8643937" cy="1576387"/>
          </a:xfrm>
          <a:prstGeom prst="rect">
            <a:avLst/>
          </a:prstGeom>
          <a:noFill/>
          <a:ln w="9525">
            <a:noFill/>
            <a:miter lim="800000"/>
            <a:headEnd/>
            <a:tailEnd/>
          </a:ln>
        </p:spPr>
        <p:txBody>
          <a:bodyPr>
            <a:spAutoFit/>
          </a:bodyPr>
          <a:lstStyle/>
          <a:p>
            <a:pPr>
              <a:lnSpc>
                <a:spcPct val="80000"/>
              </a:lnSpc>
            </a:pPr>
            <a:r>
              <a:rPr lang="tr-TR" sz="2400">
                <a:latin typeface="Century Schoolbook"/>
              </a:rPr>
              <a:t>Güvenlik kültürünü benimseyerek hayatımızın her aşamasına uyarlamalı,</a:t>
            </a:r>
          </a:p>
          <a:p>
            <a:pPr>
              <a:lnSpc>
                <a:spcPct val="80000"/>
              </a:lnSpc>
            </a:pPr>
            <a:r>
              <a:rPr lang="tr-TR" sz="2400">
                <a:latin typeface="Century Schoolbook"/>
              </a:rPr>
              <a:t>Güvenli yaşam tarzını benimsemeli attığımız her adımda</a:t>
            </a:r>
            <a:r>
              <a:rPr lang="tr-TR" sz="2400">
                <a:solidFill>
                  <a:srgbClr val="003399"/>
                </a:solidFill>
                <a:latin typeface="Century Schoolbook"/>
              </a:rPr>
              <a:t> </a:t>
            </a:r>
            <a:r>
              <a:rPr lang="tr-TR" sz="2400">
                <a:solidFill>
                  <a:srgbClr val="FF0000"/>
                </a:solidFill>
                <a:latin typeface="Century Schoolbook"/>
              </a:rPr>
              <a:t>“ÖNCE GÜVENLİK”</a:t>
            </a:r>
            <a:r>
              <a:rPr lang="tr-TR" sz="2400">
                <a:solidFill>
                  <a:srgbClr val="003399"/>
                </a:solidFill>
                <a:latin typeface="Century Schoolbook"/>
              </a:rPr>
              <a:t> </a:t>
            </a:r>
            <a:r>
              <a:rPr lang="tr-TR" sz="2400">
                <a:latin typeface="Century Schoolbook"/>
              </a:rPr>
              <a:t>demeli,</a:t>
            </a:r>
          </a:p>
          <a:p>
            <a:pPr>
              <a:lnSpc>
                <a:spcPct val="80000"/>
              </a:lnSpc>
            </a:pPr>
            <a:r>
              <a:rPr lang="tr-TR" sz="2400">
                <a:latin typeface="Century Schoolbook"/>
              </a:rPr>
              <a:t>Ve en önemlisi </a:t>
            </a:r>
            <a:r>
              <a:rPr lang="tr-TR" sz="2400">
                <a:solidFill>
                  <a:srgbClr val="FF0000"/>
                </a:solidFill>
                <a:latin typeface="Century Schoolbook"/>
              </a:rPr>
              <a:t>“</a:t>
            </a:r>
            <a:r>
              <a:rPr lang="tr-TR" sz="2400" u="sng">
                <a:solidFill>
                  <a:srgbClr val="FF0000"/>
                </a:solidFill>
                <a:latin typeface="Century Schoolbook"/>
              </a:rPr>
              <a:t>BANA BİR ŞEY OLMAZ</a:t>
            </a:r>
            <a:r>
              <a:rPr lang="tr-TR" sz="2400">
                <a:solidFill>
                  <a:srgbClr val="FF0000"/>
                </a:solidFill>
                <a:latin typeface="Century Schoolbook"/>
              </a:rPr>
              <a:t>” </a:t>
            </a:r>
            <a:r>
              <a:rPr lang="tr-TR" sz="2400">
                <a:latin typeface="Century Schoolbook"/>
              </a:rPr>
              <a:t>demekten vazgeçmeliyiz</a:t>
            </a:r>
            <a:r>
              <a:rPr lang="tr-TR" sz="2400">
                <a:solidFill>
                  <a:srgbClr val="003399"/>
                </a:solidFill>
                <a:latin typeface="Century Schoolbook"/>
              </a:rPr>
              <a: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pPr fontAlgn="auto">
              <a:spcAft>
                <a:spcPts val="0"/>
              </a:spcAft>
              <a:defRPr/>
            </a:pPr>
            <a:r>
              <a:rPr lang="tr-TR" b="1" dirty="0" smtClean="0">
                <a:latin typeface="Times New Roman" pitchFamily="18" charset="0"/>
                <a:cs typeface="Times New Roman" pitchFamily="18" charset="0"/>
              </a:rPr>
              <a:t/>
            </a:r>
            <a:br>
              <a:rPr lang="tr-TR" b="1" dirty="0" smtClean="0">
                <a:latin typeface="Times New Roman" pitchFamily="18" charset="0"/>
                <a:cs typeface="Times New Roman" pitchFamily="18" charset="0"/>
              </a:rPr>
            </a:br>
            <a:r>
              <a:rPr lang="tr-TR" b="1" dirty="0" smtClean="0">
                <a:latin typeface="Times New Roman" pitchFamily="18" charset="0"/>
                <a:cs typeface="Times New Roman" pitchFamily="18" charset="0"/>
              </a:rPr>
              <a:t>EĞİTİMLERİN AMACI</a:t>
            </a:r>
            <a:r>
              <a:rPr lang="tr-TR" b="1" dirty="0" smtClean="0">
                <a:solidFill>
                  <a:srgbClr val="4217F7"/>
                </a:solidFill>
                <a:latin typeface="Times New Roman" pitchFamily="18" charset="0"/>
                <a:cs typeface="Times New Roman" pitchFamily="18" charset="0"/>
              </a:rPr>
              <a:t/>
            </a:r>
            <a:br>
              <a:rPr lang="tr-TR" b="1" dirty="0" smtClean="0">
                <a:solidFill>
                  <a:srgbClr val="4217F7"/>
                </a:solidFill>
                <a:latin typeface="Times New Roman" pitchFamily="18" charset="0"/>
                <a:cs typeface="Times New Roman" pitchFamily="18" charset="0"/>
              </a:rPr>
            </a:br>
            <a:endParaRPr lang="tr-TR" dirty="0">
              <a:latin typeface="Times New Roman" pitchFamily="18" charset="0"/>
              <a:cs typeface="Times New Roman" pitchFamily="18" charset="0"/>
            </a:endParaRPr>
          </a:p>
        </p:txBody>
      </p:sp>
      <p:sp>
        <p:nvSpPr>
          <p:cNvPr id="25603" name="2 İçerik Yer Tutucusu"/>
          <p:cNvSpPr>
            <a:spLocks noGrp="1"/>
          </p:cNvSpPr>
          <p:nvPr>
            <p:ph sz="quarter" idx="1"/>
          </p:nvPr>
        </p:nvSpPr>
        <p:spPr>
          <a:xfrm>
            <a:off x="457200" y="1600200"/>
            <a:ext cx="7467600" cy="4873625"/>
          </a:xfrm>
        </p:spPr>
        <p:txBody>
          <a:bodyPr/>
          <a:lstStyle/>
          <a:p>
            <a:pPr>
              <a:lnSpc>
                <a:spcPct val="90000"/>
              </a:lnSpc>
            </a:pPr>
            <a:endParaRPr lang="tr-TR" smtClean="0">
              <a:solidFill>
                <a:srgbClr val="FF0000"/>
              </a:solidFill>
              <a:latin typeface="Times New Roman" pitchFamily="18" charset="0"/>
              <a:cs typeface="Times New Roman" pitchFamily="18" charset="0"/>
            </a:endParaRPr>
          </a:p>
          <a:p>
            <a:pPr>
              <a:lnSpc>
                <a:spcPct val="90000"/>
              </a:lnSpc>
            </a:pPr>
            <a:r>
              <a:rPr lang="tr-TR" smtClean="0">
                <a:solidFill>
                  <a:srgbClr val="FF0000"/>
                </a:solidFill>
                <a:latin typeface="Times New Roman" pitchFamily="18" charset="0"/>
                <a:cs typeface="Times New Roman" pitchFamily="18" charset="0"/>
              </a:rPr>
              <a:t>Sağlıklı ve güvenli bir ortam</a:t>
            </a:r>
            <a:r>
              <a:rPr lang="tr-TR" smtClean="0">
                <a:latin typeface="Times New Roman" pitchFamily="18" charset="0"/>
                <a:cs typeface="Times New Roman" pitchFamily="18" charset="0"/>
              </a:rPr>
              <a:t> temin </a:t>
            </a:r>
          </a:p>
          <a:p>
            <a:pPr>
              <a:lnSpc>
                <a:spcPct val="90000"/>
              </a:lnSpc>
              <a:buFont typeface="Wingdings" pitchFamily="2" charset="2"/>
              <a:buNone/>
            </a:pPr>
            <a:r>
              <a:rPr lang="tr-TR" smtClean="0">
                <a:latin typeface="Times New Roman" pitchFamily="18" charset="0"/>
                <a:cs typeface="Times New Roman" pitchFamily="18" charset="0"/>
              </a:rPr>
              <a:t>   edilmesi, </a:t>
            </a:r>
          </a:p>
          <a:p>
            <a:pPr>
              <a:lnSpc>
                <a:spcPct val="90000"/>
              </a:lnSpc>
            </a:pPr>
            <a:r>
              <a:rPr lang="tr-TR" smtClean="0">
                <a:solidFill>
                  <a:srgbClr val="FF0000"/>
                </a:solidFill>
                <a:latin typeface="Times New Roman" pitchFamily="18" charset="0"/>
                <a:cs typeface="Times New Roman" pitchFamily="18" charset="0"/>
              </a:rPr>
              <a:t>Kazaların </a:t>
            </a:r>
            <a:r>
              <a:rPr lang="tr-TR" smtClean="0">
                <a:latin typeface="Times New Roman" pitchFamily="18" charset="0"/>
                <a:cs typeface="Times New Roman" pitchFamily="18" charset="0"/>
              </a:rPr>
              <a:t>azaltılması,</a:t>
            </a:r>
          </a:p>
          <a:p>
            <a:pPr>
              <a:lnSpc>
                <a:spcPct val="90000"/>
              </a:lnSpc>
            </a:pPr>
            <a:r>
              <a:rPr lang="tr-TR" smtClean="0">
                <a:latin typeface="Times New Roman" pitchFamily="18" charset="0"/>
                <a:cs typeface="Times New Roman" pitchFamily="18" charset="0"/>
              </a:rPr>
              <a:t>Çocukların karşı karşıya bulundukları </a:t>
            </a:r>
            <a:r>
              <a:rPr lang="tr-TR" smtClean="0">
                <a:solidFill>
                  <a:srgbClr val="FF0000"/>
                </a:solidFill>
                <a:latin typeface="Times New Roman" pitchFamily="18" charset="0"/>
                <a:cs typeface="Times New Roman" pitchFamily="18" charset="0"/>
              </a:rPr>
              <a:t>riskler</a:t>
            </a:r>
            <a:r>
              <a:rPr lang="tr-TR" smtClean="0">
                <a:latin typeface="Times New Roman" pitchFamily="18" charset="0"/>
                <a:cs typeface="Times New Roman" pitchFamily="18" charset="0"/>
              </a:rPr>
              <a:t> ile bu </a:t>
            </a:r>
            <a:r>
              <a:rPr lang="tr-TR" smtClean="0">
                <a:solidFill>
                  <a:srgbClr val="FF0000"/>
                </a:solidFill>
                <a:latin typeface="Times New Roman" pitchFamily="18" charset="0"/>
                <a:cs typeface="Times New Roman" pitchFamily="18" charset="0"/>
              </a:rPr>
              <a:t>risklere karşı </a:t>
            </a:r>
            <a:r>
              <a:rPr lang="tr-TR" smtClean="0">
                <a:latin typeface="Times New Roman" pitchFamily="18" charset="0"/>
                <a:cs typeface="Times New Roman" pitchFamily="18" charset="0"/>
              </a:rPr>
              <a:t>alınması gerekli </a:t>
            </a:r>
            <a:r>
              <a:rPr lang="tr-TR" smtClean="0">
                <a:solidFill>
                  <a:srgbClr val="FF0000"/>
                </a:solidFill>
                <a:latin typeface="Times New Roman" pitchFamily="18" charset="0"/>
                <a:cs typeface="Times New Roman" pitchFamily="18" charset="0"/>
              </a:rPr>
              <a:t>tedbirlerin</a:t>
            </a:r>
            <a:r>
              <a:rPr lang="tr-TR" smtClean="0">
                <a:latin typeface="Times New Roman" pitchFamily="18" charset="0"/>
                <a:cs typeface="Times New Roman" pitchFamily="18" charset="0"/>
              </a:rPr>
              <a:t> öğrenilmesi,</a:t>
            </a:r>
          </a:p>
          <a:p>
            <a:pPr>
              <a:lnSpc>
                <a:spcPct val="90000"/>
              </a:lnSpc>
            </a:pPr>
            <a:r>
              <a:rPr lang="tr-TR" smtClean="0">
                <a:latin typeface="Times New Roman" pitchFamily="18" charset="0"/>
                <a:cs typeface="Times New Roman" pitchFamily="18" charset="0"/>
              </a:rPr>
              <a:t>Sağlık ve güvenlik bilinci oluşturularak </a:t>
            </a:r>
            <a:r>
              <a:rPr lang="tr-TR" smtClean="0">
                <a:solidFill>
                  <a:srgbClr val="FF0000"/>
                </a:solidFill>
                <a:latin typeface="Times New Roman" pitchFamily="18" charset="0"/>
                <a:cs typeface="Times New Roman" pitchFamily="18" charset="0"/>
              </a:rPr>
              <a:t>uygun davranış </a:t>
            </a:r>
            <a:r>
              <a:rPr lang="tr-TR" smtClean="0">
                <a:latin typeface="Times New Roman" pitchFamily="18" charset="0"/>
                <a:cs typeface="Times New Roman" pitchFamily="18" charset="0"/>
              </a:rPr>
              <a:t>kazandırılmasıdır.</a:t>
            </a: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p:cNvPicPr>
            <a:picLocks noGrp="1" noChangeAspect="1" noChangeArrowheads="1"/>
          </p:cNvPicPr>
          <p:nvPr>
            <p:ph sz="quarter" idx="1"/>
          </p:nvPr>
        </p:nvPicPr>
        <p:blipFill>
          <a:blip r:embed="rId2"/>
          <a:srcRect/>
          <a:stretch>
            <a:fillRect/>
          </a:stretch>
        </p:blipFill>
        <p:spPr>
          <a:xfrm>
            <a:off x="611188" y="965200"/>
            <a:ext cx="7961312" cy="4821238"/>
          </a:xfr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Grp="1" noChangeAspect="1" noChangeArrowheads="1"/>
          </p:cNvPicPr>
          <p:nvPr>
            <p:ph sz="quarter" idx="1"/>
          </p:nvPr>
        </p:nvPicPr>
        <p:blipFill>
          <a:blip r:embed="rId2"/>
          <a:srcRect/>
          <a:stretch>
            <a:fillRect/>
          </a:stretch>
        </p:blipFill>
        <p:spPr>
          <a:xfrm>
            <a:off x="285750" y="214313"/>
            <a:ext cx="8239125" cy="5000625"/>
          </a:xfr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endParaRPr lang="tr-TR" dirty="0">
              <a:latin typeface="Times New Roman" pitchFamily="18" charset="0"/>
              <a:cs typeface="Times New Roman" pitchFamily="18" charset="0"/>
            </a:endParaRPr>
          </a:p>
        </p:txBody>
      </p:sp>
      <p:pic>
        <p:nvPicPr>
          <p:cNvPr id="28675" name="Picture 2"/>
          <p:cNvPicPr>
            <a:picLocks noGrp="1" noChangeAspect="1" noChangeArrowheads="1"/>
          </p:cNvPicPr>
          <p:nvPr>
            <p:ph sz="quarter" idx="1"/>
          </p:nvPr>
        </p:nvPicPr>
        <p:blipFill>
          <a:blip r:embed="rId2"/>
          <a:srcRect/>
          <a:stretch>
            <a:fillRect/>
          </a:stretch>
        </p:blipFill>
        <p:spPr>
          <a:xfrm>
            <a:off x="339725" y="46038"/>
            <a:ext cx="8804275" cy="6811962"/>
          </a:xfr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Veri Yer Tutucusu"/>
          <p:cNvSpPr>
            <a:spLocks noGrp="1"/>
          </p:cNvSpPr>
          <p:nvPr>
            <p:ph type="dt" sz="quarter" idx="10"/>
          </p:nvPr>
        </p:nvSpPr>
        <p:spPr bwMode="auto">
          <a:noFill/>
          <a:ln>
            <a:miter lim="800000"/>
            <a:headEnd/>
            <a:tailEnd/>
          </a:ln>
        </p:spPr>
        <p:txBody>
          <a:bodyPr wrap="square" lIns="91440" tIns="45720" rIns="91440" bIns="45720" numCol="1" compatLnSpc="1">
            <a:prstTxWarp prst="textNoShape">
              <a:avLst/>
            </a:prstTxWarp>
          </a:bodyPr>
          <a:lstStyle/>
          <a:p>
            <a:pPr fontAlgn="base">
              <a:spcBef>
                <a:spcPct val="0"/>
              </a:spcBef>
              <a:spcAft>
                <a:spcPct val="0"/>
              </a:spcAft>
            </a:pPr>
            <a:endParaRPr lang="tr-TR"/>
          </a:p>
        </p:txBody>
      </p:sp>
      <p:sp>
        <p:nvSpPr>
          <p:cNvPr id="29699" name="2 Slayt Numarası Yer Tutucusu"/>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pPr>
            <a:endParaRPr lang="tr-TR"/>
          </a:p>
        </p:txBody>
      </p:sp>
      <p:pic>
        <p:nvPicPr>
          <p:cNvPr id="29700" name="6 Resim" descr="logo_halksm_1 (3) küçük.png"/>
          <p:cNvPicPr>
            <a:picLocks noChangeAspect="1"/>
          </p:cNvPicPr>
          <p:nvPr/>
        </p:nvPicPr>
        <p:blipFill>
          <a:blip r:embed="rId2"/>
          <a:srcRect/>
          <a:stretch>
            <a:fillRect/>
          </a:stretch>
        </p:blipFill>
        <p:spPr bwMode="auto">
          <a:xfrm>
            <a:off x="7715250" y="0"/>
            <a:ext cx="1428750" cy="1571625"/>
          </a:xfrm>
          <a:prstGeom prst="rect">
            <a:avLst/>
          </a:prstGeom>
          <a:noFill/>
          <a:ln w="9525">
            <a:noFill/>
            <a:miter lim="800000"/>
            <a:headEnd/>
            <a:tailEnd/>
          </a:ln>
        </p:spPr>
      </p:pic>
      <p:pic>
        <p:nvPicPr>
          <p:cNvPr id="29701" name="Picture 2"/>
          <p:cNvPicPr>
            <a:picLocks noChangeAspect="1" noChangeArrowheads="1"/>
          </p:cNvPicPr>
          <p:nvPr/>
        </p:nvPicPr>
        <p:blipFill>
          <a:blip r:embed="rId3"/>
          <a:srcRect/>
          <a:stretch>
            <a:fillRect/>
          </a:stretch>
        </p:blipFill>
        <p:spPr bwMode="auto">
          <a:xfrm>
            <a:off x="0" y="0"/>
            <a:ext cx="9144000" cy="6357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Autofit/>
          </a:bodyPr>
          <a:lstStyle/>
          <a:p>
            <a:pPr fontAlgn="auto">
              <a:spcAft>
                <a:spcPts val="0"/>
              </a:spcAft>
              <a:defRPr/>
            </a:pPr>
            <a:r>
              <a:rPr lang="tr-TR" sz="3600" dirty="0" smtClean="0">
                <a:effectLst>
                  <a:outerShdw blurRad="38100" dist="38100" dir="2700000" algn="tl">
                    <a:srgbClr val="000000">
                      <a:alpha val="43137"/>
                    </a:srgbClr>
                  </a:outerShdw>
                </a:effectLst>
                <a:latin typeface="Times New Roman" pitchFamily="18" charset="0"/>
                <a:cs typeface="Times New Roman" pitchFamily="18" charset="0"/>
              </a:rPr>
              <a:t>EV KAZALARININ MEYDANA GELDİĞİ MEKANLAR</a:t>
            </a:r>
            <a:endParaRPr lang="tr-TR" sz="3600" dirty="0">
              <a:effectLst>
                <a:outerShdw blurRad="38100" dist="38100" dir="2700000" algn="tl">
                  <a:srgbClr val="000000">
                    <a:alpha val="43137"/>
                  </a:srgbClr>
                </a:outerShdw>
              </a:effectLst>
              <a:latin typeface="Times New Roman" pitchFamily="18" charset="0"/>
              <a:cs typeface="Times New Roman" pitchFamily="18" charset="0"/>
            </a:endParaRPr>
          </a:p>
        </p:txBody>
      </p:sp>
      <p:graphicFrame>
        <p:nvGraphicFramePr>
          <p:cNvPr id="4" name="3 İçerik Yer Tutucusu"/>
          <p:cNvGraphicFramePr>
            <a:graphicFrameLocks noGrp="1"/>
          </p:cNvGraphicFramePr>
          <p:nvPr>
            <p:ph sz="quarter" idx="1"/>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Fiziksel Tehlikeler</a:t>
            </a:r>
            <a:endParaRPr lang="tr-TR" dirty="0">
              <a:latin typeface="Times New Roman" pitchFamily="18" charset="0"/>
              <a:cs typeface="Times New Roman" pitchFamily="18" charset="0"/>
            </a:endParaRPr>
          </a:p>
        </p:txBody>
      </p:sp>
      <p:sp>
        <p:nvSpPr>
          <p:cNvPr id="3" name="2 İçerik Yer Tutucusu"/>
          <p:cNvSpPr>
            <a:spLocks noGrp="1"/>
          </p:cNvSpPr>
          <p:nvPr>
            <p:ph sz="quarter" idx="1"/>
          </p:nvPr>
        </p:nvSpPr>
        <p:spPr>
          <a:xfrm>
            <a:off x="457200" y="1600200"/>
            <a:ext cx="7467600" cy="4873625"/>
          </a:xfrm>
        </p:spPr>
        <p:txBody>
          <a:bodyPr>
            <a:normAutofit fontScale="25000" lnSpcReduction="20000"/>
          </a:bodyPr>
          <a:lstStyle/>
          <a:p>
            <a:pPr marL="274320" indent="-274320" fontAlgn="auto">
              <a:spcAft>
                <a:spcPts val="0"/>
              </a:spcAft>
              <a:buFont typeface="Courier New" pitchFamily="49" charset="0"/>
              <a:buChar char="o"/>
              <a:defRPr/>
            </a:pPr>
            <a:r>
              <a:rPr lang="tr-TR" sz="8800" dirty="0" smtClean="0">
                <a:latin typeface="Times New Roman" pitchFamily="18" charset="0"/>
                <a:cs typeface="Times New Roman" pitchFamily="18" charset="0"/>
              </a:rPr>
              <a:t>Kapı, Pencere, Mobilyalar,  Masa, Sandalyelerdeki Tehlikeler</a:t>
            </a:r>
          </a:p>
          <a:p>
            <a:pPr marL="274320" indent="-274320" fontAlgn="auto">
              <a:spcAft>
                <a:spcPts val="0"/>
              </a:spcAft>
              <a:buFont typeface="Courier New" pitchFamily="49" charset="0"/>
              <a:buChar char="o"/>
              <a:defRPr/>
            </a:pPr>
            <a:r>
              <a:rPr lang="tr-TR" sz="8800" dirty="0" smtClean="0">
                <a:latin typeface="Times New Roman" pitchFamily="18" charset="0"/>
                <a:cs typeface="Times New Roman" pitchFamily="18" charset="0"/>
              </a:rPr>
              <a:t>Yüksek kapı eşikleri, uygun aydınlatılmayan mekanlar</a:t>
            </a:r>
          </a:p>
          <a:p>
            <a:pPr marL="274320" indent="-274320" fontAlgn="auto">
              <a:spcAft>
                <a:spcPts val="0"/>
              </a:spcAft>
              <a:buFont typeface="Wingdings" pitchFamily="2" charset="2"/>
              <a:buChar char="Ø"/>
              <a:defRPr/>
            </a:pPr>
            <a:r>
              <a:rPr lang="tr-TR" sz="8800" dirty="0" smtClean="0">
                <a:latin typeface="Times New Roman" pitchFamily="18" charset="0"/>
                <a:cs typeface="Times New Roman" pitchFamily="18" charset="0"/>
              </a:rPr>
              <a:t> Düşme </a:t>
            </a:r>
            <a:r>
              <a:rPr lang="tr-TR" sz="8800" dirty="0" err="1" smtClean="0">
                <a:latin typeface="Times New Roman" pitchFamily="18" charset="0"/>
                <a:cs typeface="Times New Roman" pitchFamily="18" charset="0"/>
              </a:rPr>
              <a:t>veYaralanmalar</a:t>
            </a:r>
            <a:endParaRPr lang="tr-TR" sz="8800" dirty="0" smtClean="0">
              <a:latin typeface="Times New Roman" pitchFamily="18" charset="0"/>
              <a:cs typeface="Times New Roman" pitchFamily="18" charset="0"/>
            </a:endParaRPr>
          </a:p>
          <a:p>
            <a:pPr marL="274320" indent="-274320" fontAlgn="auto">
              <a:spcAft>
                <a:spcPts val="0"/>
              </a:spcAft>
              <a:buFont typeface="Wingdings" pitchFamily="2" charset="2"/>
              <a:buChar char="Ø"/>
              <a:defRPr/>
            </a:pPr>
            <a:r>
              <a:rPr lang="tr-TR" sz="8800" dirty="0" smtClean="0">
                <a:latin typeface="Times New Roman" pitchFamily="18" charset="0"/>
                <a:cs typeface="Times New Roman" pitchFamily="18" charset="0"/>
              </a:rPr>
              <a:t>Sıkışmalar</a:t>
            </a:r>
          </a:p>
          <a:p>
            <a:pPr marL="274320" indent="-274320" fontAlgn="auto">
              <a:spcAft>
                <a:spcPts val="0"/>
              </a:spcAft>
              <a:buFont typeface="Wingdings" pitchFamily="2" charset="2"/>
              <a:buChar char="Ø"/>
              <a:defRPr/>
            </a:pPr>
            <a:r>
              <a:rPr lang="tr-TR" sz="8800" dirty="0" smtClean="0">
                <a:latin typeface="Times New Roman" pitchFamily="18" charset="0"/>
                <a:cs typeface="Times New Roman" pitchFamily="18" charset="0"/>
              </a:rPr>
              <a:t>Çarpmalar</a:t>
            </a:r>
          </a:p>
          <a:p>
            <a:pPr marL="274320" indent="-274320" fontAlgn="auto">
              <a:spcAft>
                <a:spcPts val="0"/>
              </a:spcAft>
              <a:buFont typeface="Wingdings" pitchFamily="2" charset="2"/>
              <a:buChar char="Ø"/>
              <a:defRPr/>
            </a:pPr>
            <a:r>
              <a:rPr lang="tr-TR" sz="8800" dirty="0" smtClean="0">
                <a:latin typeface="Times New Roman" pitchFamily="18" charset="0"/>
                <a:cs typeface="Times New Roman" pitchFamily="18" charset="0"/>
              </a:rPr>
              <a:t>Kesiler</a:t>
            </a:r>
          </a:p>
          <a:p>
            <a:pPr marL="274320" indent="-274320" fontAlgn="auto">
              <a:spcAft>
                <a:spcPts val="0"/>
              </a:spcAft>
              <a:buFont typeface="Courier New" pitchFamily="49" charset="0"/>
              <a:buChar char="o"/>
              <a:defRPr/>
            </a:pPr>
            <a:r>
              <a:rPr lang="tr-TR" sz="8800" dirty="0" smtClean="0">
                <a:latin typeface="Times New Roman" pitchFamily="18" charset="0"/>
                <a:cs typeface="Times New Roman" pitchFamily="18" charset="0"/>
              </a:rPr>
              <a:t>Merdiven ve Balkonlardaki Tehlikeler</a:t>
            </a:r>
          </a:p>
          <a:p>
            <a:pPr marL="274320" indent="-274320" fontAlgn="auto">
              <a:spcAft>
                <a:spcPts val="0"/>
              </a:spcAft>
              <a:buFont typeface="Wingdings" pitchFamily="2" charset="2"/>
              <a:buChar char="Ø"/>
              <a:defRPr/>
            </a:pPr>
            <a:r>
              <a:rPr lang="tr-TR" sz="8800" dirty="0" smtClean="0">
                <a:latin typeface="Times New Roman" pitchFamily="18" charset="0"/>
                <a:cs typeface="Times New Roman" pitchFamily="18" charset="0"/>
              </a:rPr>
              <a:t> Kayma ve Düşme</a:t>
            </a:r>
          </a:p>
          <a:p>
            <a:pPr marL="274320" indent="-274320" fontAlgn="auto">
              <a:spcAft>
                <a:spcPts val="0"/>
              </a:spcAft>
              <a:buFont typeface="Wingdings" pitchFamily="2" charset="2"/>
              <a:buChar char="Ø"/>
              <a:defRPr/>
            </a:pPr>
            <a:r>
              <a:rPr lang="tr-TR" sz="8800" dirty="0" smtClean="0">
                <a:latin typeface="Times New Roman" pitchFamily="18" charset="0"/>
                <a:cs typeface="Times New Roman" pitchFamily="18" charset="0"/>
              </a:rPr>
              <a:t> Yaralanmalar</a:t>
            </a:r>
          </a:p>
          <a:p>
            <a:pPr marL="274320" indent="-274320" fontAlgn="auto">
              <a:spcAft>
                <a:spcPts val="0"/>
              </a:spcAft>
              <a:buFont typeface="Wingdings" pitchFamily="2" charset="2"/>
              <a:buChar char="Ø"/>
              <a:defRPr/>
            </a:pPr>
            <a:r>
              <a:rPr lang="tr-TR" sz="8800" dirty="0" smtClean="0">
                <a:latin typeface="Times New Roman" pitchFamily="18" charset="0"/>
                <a:cs typeface="Times New Roman" pitchFamily="18" charset="0"/>
              </a:rPr>
              <a:t> Çarpmalar</a:t>
            </a:r>
          </a:p>
          <a:p>
            <a:pPr marL="274320" indent="-274320" fontAlgn="auto">
              <a:spcAft>
                <a:spcPts val="0"/>
              </a:spcAft>
              <a:buFont typeface="Wingdings" pitchFamily="2" charset="2"/>
              <a:buChar char="Ø"/>
              <a:defRPr/>
            </a:pPr>
            <a:r>
              <a:rPr lang="tr-TR" sz="8800" dirty="0" smtClean="0">
                <a:latin typeface="Times New Roman" pitchFamily="18" charset="0"/>
                <a:cs typeface="Times New Roman" pitchFamily="18" charset="0"/>
              </a:rPr>
              <a:t>Sıkışma Nedeni ile Boğulma</a:t>
            </a:r>
          </a:p>
          <a:p>
            <a:pPr marL="274320" indent="-274320" fontAlgn="auto">
              <a:spcAft>
                <a:spcPts val="0"/>
              </a:spcAft>
              <a:buFont typeface="Wingdings" pitchFamily="2" charset="2"/>
              <a:buChar char="Ø"/>
              <a:defRPr/>
            </a:pPr>
            <a:r>
              <a:rPr lang="tr-TR" sz="8800" dirty="0" smtClean="0">
                <a:latin typeface="Times New Roman" pitchFamily="18" charset="0"/>
                <a:cs typeface="Times New Roman" pitchFamily="18" charset="0"/>
              </a:rPr>
              <a:t>Oyuncak kazaları</a:t>
            </a:r>
          </a:p>
          <a:p>
            <a:pPr marL="274320" indent="-274320" fontAlgn="auto">
              <a:spcAft>
                <a:spcPts val="0"/>
              </a:spcAft>
              <a:buFont typeface="Wingdings"/>
              <a:buNone/>
              <a:defRPr/>
            </a:pPr>
            <a:r>
              <a:rPr lang="tr-TR" sz="8800" i="1" dirty="0" smtClean="0">
                <a:solidFill>
                  <a:schemeClr val="accent3"/>
                </a:solidFill>
                <a:latin typeface="Times New Roman" pitchFamily="18" charset="0"/>
                <a:cs typeface="Times New Roman" pitchFamily="18" charset="0"/>
              </a:rPr>
              <a:t>Tehlikeli olan bu alanların çocuklara zarar vermeyecek</a:t>
            </a:r>
          </a:p>
          <a:p>
            <a:pPr marL="274320" indent="-274320" fontAlgn="auto">
              <a:spcAft>
                <a:spcPts val="0"/>
              </a:spcAft>
              <a:buFont typeface="Wingdings"/>
              <a:buNone/>
              <a:defRPr/>
            </a:pPr>
            <a:r>
              <a:rPr lang="tr-TR" sz="8800" i="1" dirty="0" smtClean="0">
                <a:solidFill>
                  <a:schemeClr val="accent3"/>
                </a:solidFill>
                <a:latin typeface="Times New Roman" pitchFamily="18" charset="0"/>
                <a:cs typeface="Times New Roman" pitchFamily="18" charset="0"/>
              </a:rPr>
              <a:t>şekilde düzenlenerek güvenli hale getirilmesi gerekmektedir.</a:t>
            </a:r>
          </a:p>
          <a:p>
            <a:pPr marL="274320" indent="-274320" fontAlgn="auto">
              <a:spcAft>
                <a:spcPts val="0"/>
              </a:spcAft>
              <a:buFont typeface="Wingdings"/>
              <a:buChar char=""/>
              <a:defRPr/>
            </a:pPr>
            <a:endParaRPr lang="tr-TR"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DÜŞME- ÇARPMA</a:t>
            </a:r>
            <a:endParaRPr lang="tr-TR" dirty="0">
              <a:latin typeface="Times New Roman" pitchFamily="18" charset="0"/>
              <a:cs typeface="Times New Roman" pitchFamily="18" charset="0"/>
            </a:endParaRPr>
          </a:p>
        </p:txBody>
      </p:sp>
      <p:sp>
        <p:nvSpPr>
          <p:cNvPr id="32771"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Çocukların en çok başına gelen kazalardan birisi düşmedir</a:t>
            </a:r>
            <a:r>
              <a:rPr lang="tr-TR" u="sng" smtClean="0">
                <a:latin typeface="Times New Roman" pitchFamily="18" charset="0"/>
                <a:cs typeface="Times New Roman" pitchFamily="18" charset="0"/>
              </a:rPr>
              <a:t>.</a:t>
            </a:r>
            <a:r>
              <a:rPr lang="tr-TR" smtClean="0">
                <a:latin typeface="Times New Roman" pitchFamily="18" charset="0"/>
                <a:cs typeface="Times New Roman" pitchFamily="18" charset="0"/>
              </a:rPr>
              <a:t> Alacağımız basit önlemler ile çocukların düşmelerinin önüne geçebiliriz.</a:t>
            </a:r>
          </a:p>
          <a:p>
            <a:endParaRPr lang="tr-TR" smtClean="0">
              <a:latin typeface="Times New Roman" pitchFamily="18" charset="0"/>
              <a:cs typeface="Times New Roman" pitchFamily="18" charset="0"/>
            </a:endParaRPr>
          </a:p>
        </p:txBody>
      </p:sp>
      <p:pic>
        <p:nvPicPr>
          <p:cNvPr id="4" name="Picture 2" descr="C:\Users\Administrator\Desktop\merdivenden-dusme.jpg"/>
          <p:cNvPicPr>
            <a:picLocks noChangeAspect="1" noChangeArrowheads="1"/>
          </p:cNvPicPr>
          <p:nvPr/>
        </p:nvPicPr>
        <p:blipFill>
          <a:blip r:embed="rId2" cstate="print"/>
          <a:srcRect/>
          <a:stretch>
            <a:fillRect/>
          </a:stretch>
        </p:blipFill>
        <p:spPr bwMode="auto">
          <a:xfrm>
            <a:off x="642910" y="3429000"/>
            <a:ext cx="3387731" cy="300943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DÜŞME-ÇARPMA</a:t>
            </a:r>
            <a:endParaRPr lang="tr-TR" dirty="0">
              <a:latin typeface="Times New Roman" pitchFamily="18" charset="0"/>
              <a:cs typeface="Times New Roman" pitchFamily="18" charset="0"/>
            </a:endParaRPr>
          </a:p>
        </p:txBody>
      </p:sp>
      <p:sp>
        <p:nvSpPr>
          <p:cNvPr id="33795" name="2 İçerik Yer Tutucusu"/>
          <p:cNvSpPr>
            <a:spLocks noGrp="1"/>
          </p:cNvSpPr>
          <p:nvPr>
            <p:ph sz="quarter" idx="1"/>
          </p:nvPr>
        </p:nvSpPr>
        <p:spPr>
          <a:xfrm>
            <a:off x="457200" y="1600200"/>
            <a:ext cx="7467600" cy="4873625"/>
          </a:xfrm>
        </p:spPr>
        <p:txBody>
          <a:bodyPr/>
          <a:lstStyle/>
          <a:p>
            <a:pPr algn="just"/>
            <a:r>
              <a:rPr lang="tr-TR" smtClean="0">
                <a:latin typeface="Times New Roman" pitchFamily="18" charset="0"/>
                <a:cs typeface="Times New Roman" pitchFamily="18" charset="0"/>
              </a:rPr>
              <a:t>Balkon korkulukları çocuğun tırmanmasına olanak vermeyecek</a:t>
            </a:r>
          </a:p>
          <a:p>
            <a:pPr algn="just">
              <a:buFont typeface="Wingdings" pitchFamily="2" charset="2"/>
              <a:buNone/>
            </a:pPr>
            <a:r>
              <a:rPr lang="tr-TR" smtClean="0">
                <a:latin typeface="Times New Roman" pitchFamily="18" charset="0"/>
                <a:cs typeface="Times New Roman" pitchFamily="18" charset="0"/>
              </a:rPr>
              <a:t>şekilde olmalıdır.</a:t>
            </a:r>
          </a:p>
          <a:p>
            <a:r>
              <a:rPr lang="tr-TR" smtClean="0">
                <a:latin typeface="Times New Roman" pitchFamily="18" charset="0"/>
                <a:cs typeface="Times New Roman" pitchFamily="18" charset="0"/>
              </a:rPr>
              <a:t>Balkonlarda çocuğun üzerine tırmanacağı sandalye, tabure gibi</a:t>
            </a:r>
          </a:p>
          <a:p>
            <a:pPr>
              <a:buFont typeface="Wingdings" pitchFamily="2" charset="2"/>
              <a:buNone/>
            </a:pPr>
            <a:r>
              <a:rPr lang="tr-TR" smtClean="0">
                <a:latin typeface="Times New Roman" pitchFamily="18" charset="0"/>
                <a:cs typeface="Times New Roman" pitchFamily="18" charset="0"/>
              </a:rPr>
              <a:t>eşyalar bulundurulmamalı,salıncak kurulmamalıdır. </a:t>
            </a:r>
          </a:p>
          <a:p>
            <a:r>
              <a:rPr lang="tr-TR" smtClean="0">
                <a:latin typeface="Times New Roman" pitchFamily="18" charset="0"/>
                <a:cs typeface="Times New Roman" pitchFamily="18" charset="0"/>
              </a:rPr>
              <a:t>Çocuk balkonda yalnız bırakılmamalıdır. </a:t>
            </a:r>
          </a:p>
          <a:p>
            <a:r>
              <a:rPr lang="tr-TR" smtClean="0">
                <a:latin typeface="Times New Roman" pitchFamily="18" charset="0"/>
                <a:cs typeface="Times New Roman" pitchFamily="18" charset="0"/>
              </a:rPr>
              <a:t>Pencerelere parmaklık konmalıdır. </a:t>
            </a:r>
          </a:p>
          <a:p>
            <a:endParaRPr lang="tr-TR" smtClean="0">
              <a:latin typeface="Times New Roman" pitchFamily="18" charset="0"/>
              <a:cs typeface="Times New Roman" pitchFamily="18" charset="0"/>
            </a:endParaRPr>
          </a:p>
        </p:txBody>
      </p:sp>
      <p:pic>
        <p:nvPicPr>
          <p:cNvPr id="4" name="Picture 3" descr="C:\Users\Administrator\Desktop\çocuklara-balkon-güvenliği-150x150.jpg"/>
          <p:cNvPicPr>
            <a:picLocks noChangeAspect="1" noChangeArrowheads="1"/>
          </p:cNvPicPr>
          <p:nvPr/>
        </p:nvPicPr>
        <p:blipFill>
          <a:blip r:embed="rId2" cstate="print"/>
          <a:srcRect/>
          <a:stretch>
            <a:fillRect/>
          </a:stretch>
        </p:blipFill>
        <p:spPr bwMode="auto">
          <a:xfrm>
            <a:off x="6929454" y="4929198"/>
            <a:ext cx="1714512" cy="1714512"/>
          </a:xfrm>
          <a:prstGeom prst="rect">
            <a:avLst/>
          </a:prstGeom>
        </p:spPr>
        <p:style>
          <a:lnRef idx="1">
            <a:schemeClr val="accent5"/>
          </a:lnRef>
          <a:fillRef idx="2">
            <a:schemeClr val="accent5"/>
          </a:fillRef>
          <a:effectRef idx="1">
            <a:schemeClr val="accent5"/>
          </a:effectRef>
          <a:fontRef idx="minor">
            <a:schemeClr val="dk1"/>
          </a:fontRef>
        </p:style>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0-#ppt_w/2"/>
                                          </p:val>
                                        </p:tav>
                                        <p:tav tm="100000">
                                          <p:val>
                                            <p:strVal val="#ppt_x"/>
                                          </p:val>
                                        </p:tav>
                                      </p:tavLst>
                                    </p:anim>
                                    <p:anim calcmode="lin" valueType="num">
                                      <p:cBhvr additive="base">
                                        <p:cTn id="8" dur="2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DÜŞME-ÇARPMA</a:t>
            </a:r>
            <a:endParaRPr lang="tr-TR" dirty="0">
              <a:latin typeface="Times New Roman" pitchFamily="18" charset="0"/>
              <a:cs typeface="Times New Roman" pitchFamily="18" charset="0"/>
            </a:endParaRPr>
          </a:p>
        </p:txBody>
      </p:sp>
      <p:sp>
        <p:nvSpPr>
          <p:cNvPr id="34819"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Oyuncaklar oyun sonrasında kaldırılmalıdır ve merdivenlerde düşmeye neden olabilecek nesneler olmamalıdır.</a:t>
            </a:r>
          </a:p>
          <a:p>
            <a:r>
              <a:rPr lang="tr-TR" smtClean="0">
                <a:latin typeface="Times New Roman" pitchFamily="18" charset="0"/>
                <a:cs typeface="Times New Roman" pitchFamily="18" charset="0"/>
              </a:rPr>
              <a:t>Yürüteç kullanılmamalıdır.</a:t>
            </a:r>
          </a:p>
          <a:p>
            <a:r>
              <a:rPr lang="tr-TR" smtClean="0">
                <a:latin typeface="Times New Roman" pitchFamily="18" charset="0"/>
                <a:cs typeface="Times New Roman" pitchFamily="18" charset="0"/>
              </a:rPr>
              <a:t>Merdivenlere güvenlik kapıları</a:t>
            </a:r>
          </a:p>
          <a:p>
            <a:r>
              <a:rPr lang="tr-TR" smtClean="0">
                <a:latin typeface="Times New Roman" pitchFamily="18" charset="0"/>
                <a:cs typeface="Times New Roman" pitchFamily="18" charset="0"/>
              </a:rPr>
              <a:t>konmalıdır.</a:t>
            </a:r>
          </a:p>
          <a:p>
            <a:r>
              <a:rPr lang="tr-TR" smtClean="0">
                <a:latin typeface="Times New Roman" pitchFamily="18" charset="0"/>
                <a:cs typeface="Times New Roman" pitchFamily="18" charset="0"/>
              </a:rPr>
              <a:t>Yere dökülen sıvılar hemen silinmelidir.</a:t>
            </a:r>
          </a:p>
          <a:p>
            <a:pPr>
              <a:buFont typeface="Wingdings" pitchFamily="2" charset="2"/>
              <a:buNone/>
            </a:pPr>
            <a:endParaRPr lang="tr-TR" smtClean="0">
              <a:latin typeface="Times New Roman" pitchFamily="18" charset="0"/>
              <a:cs typeface="Times New Roman" pitchFamily="18" charset="0"/>
            </a:endParaRPr>
          </a:p>
        </p:txBody>
      </p:sp>
      <p:pic>
        <p:nvPicPr>
          <p:cNvPr id="34820" name="Picture 3" descr="C:\Users\Administrator\Desktop\360139.jpg"/>
          <p:cNvPicPr>
            <a:picLocks noChangeAspect="1" noChangeArrowheads="1"/>
          </p:cNvPicPr>
          <p:nvPr/>
        </p:nvPicPr>
        <p:blipFill>
          <a:blip r:embed="rId3"/>
          <a:srcRect/>
          <a:stretch>
            <a:fillRect/>
          </a:stretch>
        </p:blipFill>
        <p:spPr bwMode="auto">
          <a:xfrm>
            <a:off x="857250" y="4500563"/>
            <a:ext cx="1847850" cy="1905000"/>
          </a:xfrm>
          <a:prstGeom prst="rect">
            <a:avLst/>
          </a:prstGeom>
          <a:noFill/>
          <a:ln w="9525">
            <a:noFill/>
            <a:miter lim="800000"/>
            <a:headEnd/>
            <a:tailEnd/>
          </a:ln>
        </p:spPr>
      </p:pic>
      <p:pic>
        <p:nvPicPr>
          <p:cNvPr id="5" name="Picture 1" descr="C:\Users\Administrator\Desktop\24495.jpg"/>
          <p:cNvPicPr>
            <a:picLocks noChangeAspect="1" noChangeArrowheads="1"/>
          </p:cNvPicPr>
          <p:nvPr/>
        </p:nvPicPr>
        <p:blipFill>
          <a:blip r:embed="rId4"/>
          <a:srcRect/>
          <a:stretch>
            <a:fillRect/>
          </a:stretch>
        </p:blipFill>
        <p:spPr bwMode="auto">
          <a:xfrm>
            <a:off x="6215063" y="2571750"/>
            <a:ext cx="2428875" cy="18208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2000"/>
                                        <p:tgtEl>
                                          <p:spTgt spid="5"/>
                                        </p:tgtEl>
                                        <p:attrNameLst>
                                          <p:attrName>ppt_x</p:attrName>
                                        </p:attrNameLst>
                                      </p:cBhvr>
                                      <p:tavLst>
                                        <p:tav tm="0">
                                          <p:val>
                                            <p:strVal val="ppt_x"/>
                                          </p:val>
                                        </p:tav>
                                        <p:tav tm="100000">
                                          <p:val>
                                            <p:strVal val="ppt_x"/>
                                          </p:val>
                                        </p:tav>
                                      </p:tavLst>
                                    </p:anim>
                                    <p:anim calcmode="lin" valueType="num">
                                      <p:cBhvr additive="base">
                                        <p:cTn id="7" dur="2000"/>
                                        <p:tgtEl>
                                          <p:spTgt spid="5"/>
                                        </p:tgtEl>
                                        <p:attrNameLst>
                                          <p:attrName>ppt_y</p:attrName>
                                        </p:attrNameLst>
                                      </p:cBhvr>
                                      <p:tavLst>
                                        <p:tav tm="0">
                                          <p:val>
                                            <p:strVal val="ppt_y"/>
                                          </p:val>
                                        </p:tav>
                                        <p:tav tm="100000">
                                          <p:val>
                                            <p:strVal val="1+ppt_h/2"/>
                                          </p:val>
                                        </p:tav>
                                      </p:tavLst>
                                    </p:anim>
                                    <p:set>
                                      <p:cBhvr>
                                        <p:cTn id="8"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DÜŞME-ÇARPMA</a:t>
            </a:r>
            <a:endParaRPr lang="tr-TR" dirty="0">
              <a:latin typeface="Times New Roman" pitchFamily="18" charset="0"/>
              <a:cs typeface="Times New Roman" pitchFamily="18" charset="0"/>
            </a:endParaRPr>
          </a:p>
        </p:txBody>
      </p:sp>
      <p:sp>
        <p:nvSpPr>
          <p:cNvPr id="35843"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Yüksek bebek sandalyelerini kullanmak uygun olmamakla beraber, kullanılıyorsa, emniyet kemerli olmasına dikkat edilmelidir.</a:t>
            </a:r>
          </a:p>
          <a:p>
            <a:endParaRPr lang="tr-TR" smtClean="0">
              <a:latin typeface="Times New Roman" pitchFamily="18" charset="0"/>
              <a:cs typeface="Times New Roman" pitchFamily="18" charset="0"/>
            </a:endParaRPr>
          </a:p>
        </p:txBody>
      </p:sp>
      <p:pic>
        <p:nvPicPr>
          <p:cNvPr id="4" name="Picture 2" descr="C:\Users\Administrator\Desktop\ant2.jpg"/>
          <p:cNvPicPr>
            <a:picLocks noChangeAspect="1" noChangeArrowheads="1"/>
          </p:cNvPicPr>
          <p:nvPr/>
        </p:nvPicPr>
        <p:blipFill>
          <a:blip r:embed="rId2" cstate="print"/>
          <a:srcRect/>
          <a:stretch>
            <a:fillRect/>
          </a:stretch>
        </p:blipFill>
        <p:spPr bwMode="auto">
          <a:xfrm>
            <a:off x="1000100" y="3571884"/>
            <a:ext cx="3286116" cy="32861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DÜŞME-ÇARPMA</a:t>
            </a:r>
            <a:endParaRPr lang="tr-TR" dirty="0">
              <a:latin typeface="Times New Roman" pitchFamily="18" charset="0"/>
              <a:cs typeface="Times New Roman" pitchFamily="18" charset="0"/>
            </a:endParaRPr>
          </a:p>
        </p:txBody>
      </p:sp>
      <p:sp>
        <p:nvSpPr>
          <p:cNvPr id="36867"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Masa, sehpa gibi köşeli ve keskin eşyaların köşe ve kenarlarına özel, çocuk güvenliği için yapılmış köşelikler takılmalıdır.</a:t>
            </a:r>
          </a:p>
          <a:p>
            <a:endParaRPr lang="tr-TR" smtClean="0">
              <a:latin typeface="Times New Roman" pitchFamily="18" charset="0"/>
              <a:cs typeface="Times New Roman" pitchFamily="18" charset="0"/>
            </a:endParaRPr>
          </a:p>
        </p:txBody>
      </p:sp>
      <p:pic>
        <p:nvPicPr>
          <p:cNvPr id="4" name="Picture 2" descr="C:\Users\Administrator\Desktop\seffaf-Kose-Koruyucu_5528_1.jpg"/>
          <p:cNvPicPr>
            <a:picLocks noChangeAspect="1" noChangeArrowheads="1"/>
          </p:cNvPicPr>
          <p:nvPr/>
        </p:nvPicPr>
        <p:blipFill>
          <a:blip r:embed="rId2" cstate="print"/>
          <a:srcRect/>
          <a:stretch>
            <a:fillRect/>
          </a:stretch>
        </p:blipFill>
        <p:spPr bwMode="auto">
          <a:xfrm>
            <a:off x="4857752" y="3429000"/>
            <a:ext cx="3494087" cy="26105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DÜŞME-ÇARPMA</a:t>
            </a:r>
            <a:endParaRPr lang="tr-TR" dirty="0">
              <a:latin typeface="Times New Roman" pitchFamily="18" charset="0"/>
              <a:cs typeface="Times New Roman" pitchFamily="18" charset="0"/>
            </a:endParaRPr>
          </a:p>
        </p:txBody>
      </p:sp>
      <p:sp>
        <p:nvSpPr>
          <p:cNvPr id="37891" name="2 İçerik Yer Tutucusu"/>
          <p:cNvSpPr>
            <a:spLocks noGrp="1"/>
          </p:cNvSpPr>
          <p:nvPr>
            <p:ph sz="quarter" idx="1"/>
          </p:nvPr>
        </p:nvSpPr>
        <p:spPr>
          <a:xfrm>
            <a:off x="457200" y="1600200"/>
            <a:ext cx="7467600" cy="4873625"/>
          </a:xfrm>
        </p:spPr>
        <p:txBody>
          <a:bodyPr/>
          <a:lstStyle/>
          <a:p>
            <a:r>
              <a:rPr lang="tr-TR" sz="2800" smtClean="0">
                <a:latin typeface="Times New Roman" pitchFamily="18" charset="0"/>
                <a:cs typeface="Times New Roman" pitchFamily="18" charset="0"/>
              </a:rPr>
              <a:t>Gardıropların, televizyon ve kitaplık </a:t>
            </a:r>
          </a:p>
          <a:p>
            <a:pPr>
              <a:buFont typeface="Wingdings" pitchFamily="2" charset="2"/>
              <a:buNone/>
            </a:pPr>
            <a:r>
              <a:rPr lang="tr-TR" sz="2800" smtClean="0">
                <a:latin typeface="Times New Roman" pitchFamily="18" charset="0"/>
                <a:cs typeface="Times New Roman" pitchFamily="18" charset="0"/>
              </a:rPr>
              <a:t>gibi yüksek ve ağır eşya/mobilyalar çekilince</a:t>
            </a:r>
          </a:p>
          <a:p>
            <a:pPr>
              <a:buFont typeface="Wingdings" pitchFamily="2" charset="2"/>
              <a:buNone/>
            </a:pPr>
            <a:r>
              <a:rPr lang="tr-TR" sz="2800" smtClean="0">
                <a:latin typeface="Times New Roman" pitchFamily="18" charset="0"/>
                <a:cs typeface="Times New Roman" pitchFamily="18" charset="0"/>
              </a:rPr>
              <a:t>devrilmeyecek şekilde sabitlenmeli.</a:t>
            </a:r>
          </a:p>
          <a:p>
            <a:pPr>
              <a:buFont typeface="Wingdings" pitchFamily="2" charset="2"/>
              <a:buNone/>
            </a:pPr>
            <a:r>
              <a:rPr lang="tr-TR" sz="2800" smtClean="0">
                <a:latin typeface="Times New Roman" pitchFamily="18" charset="0"/>
                <a:cs typeface="Times New Roman" pitchFamily="18" charset="0"/>
              </a:rPr>
              <a:t>Yüksek mobilyalar üzerinde ağır eşyalar</a:t>
            </a:r>
          </a:p>
          <a:p>
            <a:pPr>
              <a:buFont typeface="Wingdings" pitchFamily="2" charset="2"/>
              <a:buNone/>
            </a:pPr>
            <a:r>
              <a:rPr lang="tr-TR" sz="2800" smtClean="0">
                <a:latin typeface="Times New Roman" pitchFamily="18" charset="0"/>
                <a:cs typeface="Times New Roman" pitchFamily="18" charset="0"/>
              </a:rPr>
              <a:t>depolanmamalıdır</a:t>
            </a:r>
          </a:p>
          <a:p>
            <a:endParaRPr lang="tr-TR" smtClean="0">
              <a:latin typeface="Times New Roman" pitchFamily="18" charset="0"/>
              <a:cs typeface="Times New Roman" pitchFamily="18" charset="0"/>
            </a:endParaRPr>
          </a:p>
        </p:txBody>
      </p:sp>
      <p:pic>
        <p:nvPicPr>
          <p:cNvPr id="4" name="Picture 2" descr="C:\Users\Administrator\Desktop\yatak-odasi-dolaplari-ic-dizayn-dolap-ici-modelleri-UDE.jpg"/>
          <p:cNvPicPr>
            <a:picLocks noChangeAspect="1" noChangeArrowheads="1"/>
          </p:cNvPicPr>
          <p:nvPr/>
        </p:nvPicPr>
        <p:blipFill>
          <a:blip r:embed="rId2" cstate="print"/>
          <a:srcRect/>
          <a:stretch>
            <a:fillRect/>
          </a:stretch>
        </p:blipFill>
        <p:spPr bwMode="auto">
          <a:xfrm>
            <a:off x="4500562" y="4357694"/>
            <a:ext cx="3171814" cy="211065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DÜŞME-ÇARPMA</a:t>
            </a:r>
            <a:endParaRPr lang="tr-TR" dirty="0">
              <a:latin typeface="Times New Roman" pitchFamily="18" charset="0"/>
              <a:cs typeface="Times New Roman" pitchFamily="18" charset="0"/>
            </a:endParaRPr>
          </a:p>
        </p:txBody>
      </p:sp>
      <p:sp>
        <p:nvSpPr>
          <p:cNvPr id="38915" name="2 İçerik Yer Tutucusu"/>
          <p:cNvSpPr>
            <a:spLocks noGrp="1"/>
          </p:cNvSpPr>
          <p:nvPr>
            <p:ph sz="quarter" idx="1"/>
          </p:nvPr>
        </p:nvSpPr>
        <p:spPr>
          <a:xfrm>
            <a:off x="457200" y="1600200"/>
            <a:ext cx="7467600" cy="4873625"/>
          </a:xfrm>
        </p:spPr>
        <p:txBody>
          <a:bodyPr/>
          <a:lstStyle/>
          <a:p>
            <a:endParaRPr lang="tr-TR" smtClean="0">
              <a:latin typeface="Times New Roman" pitchFamily="18" charset="0"/>
              <a:cs typeface="Times New Roman" pitchFamily="18" charset="0"/>
            </a:endParaRPr>
          </a:p>
          <a:p>
            <a:r>
              <a:rPr lang="tr-TR" smtClean="0">
                <a:latin typeface="Times New Roman" pitchFamily="18" charset="0"/>
                <a:cs typeface="Times New Roman" pitchFamily="18" charset="0"/>
              </a:rPr>
              <a:t>Ellerini, parmaklarını sıkıştırmaması ve merdiven gibi kullanıp üzerlerine tırmanmaması için çekmeceler ve dolaplar özel çocuk güvenlik kilitleri ile güvenli hale getirilmelidir.</a:t>
            </a:r>
          </a:p>
          <a:p>
            <a:endParaRPr lang="tr-TR" smtClean="0">
              <a:latin typeface="Times New Roman" pitchFamily="18" charset="0"/>
              <a:cs typeface="Times New Roman" pitchFamily="18" charset="0"/>
            </a:endParaRPr>
          </a:p>
        </p:txBody>
      </p:sp>
      <p:pic>
        <p:nvPicPr>
          <p:cNvPr id="4" name="Picture 2" descr="C:\Users\Administrator\Desktop\evidea-KFZ152-001_2.jpg"/>
          <p:cNvPicPr>
            <a:picLocks noChangeAspect="1" noChangeArrowheads="1"/>
          </p:cNvPicPr>
          <p:nvPr/>
        </p:nvPicPr>
        <p:blipFill>
          <a:blip r:embed="rId2" cstate="print"/>
          <a:srcRect/>
          <a:stretch>
            <a:fillRect/>
          </a:stretch>
        </p:blipFill>
        <p:spPr bwMode="auto">
          <a:xfrm>
            <a:off x="5643570" y="3714752"/>
            <a:ext cx="2701932" cy="270193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DÜŞME-ÇARPMA</a:t>
            </a:r>
            <a:endParaRPr lang="tr-TR" dirty="0">
              <a:latin typeface="Times New Roman" pitchFamily="18" charset="0"/>
              <a:cs typeface="Times New Roman" pitchFamily="18" charset="0"/>
            </a:endParaRPr>
          </a:p>
        </p:txBody>
      </p:sp>
      <p:sp>
        <p:nvSpPr>
          <p:cNvPr id="39939"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Merdivenlere güvenlik kapıları konmalıdır.</a:t>
            </a:r>
          </a:p>
          <a:p>
            <a:endParaRPr lang="tr-TR" smtClean="0">
              <a:latin typeface="Times New Roman" pitchFamily="18" charset="0"/>
              <a:cs typeface="Times New Roman" pitchFamily="18" charset="0"/>
            </a:endParaRPr>
          </a:p>
        </p:txBody>
      </p:sp>
      <p:pic>
        <p:nvPicPr>
          <p:cNvPr id="39940" name="Picture 2" descr="C:\Users\Administrator\Desktop\bebek-güvenlik.jpg"/>
          <p:cNvPicPr>
            <a:picLocks noChangeAspect="1" noChangeArrowheads="1"/>
          </p:cNvPicPr>
          <p:nvPr/>
        </p:nvPicPr>
        <p:blipFill>
          <a:blip r:embed="rId2"/>
          <a:srcRect/>
          <a:stretch>
            <a:fillRect/>
          </a:stretch>
        </p:blipFill>
        <p:spPr bwMode="auto">
          <a:xfrm>
            <a:off x="1928813" y="2500313"/>
            <a:ext cx="3643312" cy="3643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YANMA</a:t>
            </a:r>
            <a:endParaRPr lang="tr-TR" dirty="0">
              <a:latin typeface="Times New Roman" pitchFamily="18" charset="0"/>
              <a:cs typeface="Times New Roman" pitchFamily="18" charset="0"/>
            </a:endParaRPr>
          </a:p>
        </p:txBody>
      </p:sp>
      <p:sp>
        <p:nvSpPr>
          <p:cNvPr id="40963"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Mutfakta uygun bir yangın söndürücü bulundurulmalıdır. Çocuğunuzun ulaşamayacağı bir yerde olduğundan emin olunuz.</a:t>
            </a:r>
          </a:p>
        </p:txBody>
      </p:sp>
      <p:pic>
        <p:nvPicPr>
          <p:cNvPr id="4" name="Picture 2" descr="C:\Users\Administrator\Desktop\manset4.png"/>
          <p:cNvPicPr>
            <a:picLocks noChangeAspect="1" noChangeArrowheads="1"/>
          </p:cNvPicPr>
          <p:nvPr/>
        </p:nvPicPr>
        <p:blipFill>
          <a:blip r:embed="rId2"/>
          <a:srcRect/>
          <a:stretch>
            <a:fillRect/>
          </a:stretch>
        </p:blipFill>
        <p:spPr bwMode="auto">
          <a:xfrm>
            <a:off x="2786063" y="3429000"/>
            <a:ext cx="5213350" cy="25066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2. Kimyasal Tehlikeler</a:t>
            </a:r>
            <a:endParaRPr lang="tr-TR" dirty="0">
              <a:latin typeface="Times New Roman" pitchFamily="18" charset="0"/>
              <a:cs typeface="Times New Roman" pitchFamily="18" charset="0"/>
            </a:endParaRPr>
          </a:p>
        </p:txBody>
      </p:sp>
      <p:sp>
        <p:nvSpPr>
          <p:cNvPr id="41987"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Alevlerin oluşturduğu yanıklar, sıcak su ve sıvıların meydana getirdiği yanıklar(haşlanma), kimyasal yanıklar </a:t>
            </a:r>
          </a:p>
          <a:p>
            <a:r>
              <a:rPr lang="tr-TR" smtClean="0">
                <a:latin typeface="Times New Roman" pitchFamily="18" charset="0"/>
                <a:cs typeface="Times New Roman" pitchFamily="18" charset="0"/>
              </a:rPr>
              <a:t>Gazyağı, petrol gibi maddeler daha önce içinde yiyecek ve içecek bulunan kaplara konulması </a:t>
            </a:r>
            <a:br>
              <a:rPr lang="tr-TR" smtClean="0">
                <a:latin typeface="Times New Roman" pitchFamily="18" charset="0"/>
                <a:cs typeface="Times New Roman" pitchFamily="18" charset="0"/>
              </a:rPr>
            </a:br>
            <a:r>
              <a:rPr lang="tr-TR" smtClean="0">
                <a:latin typeface="Times New Roman" pitchFamily="18" charset="0"/>
                <a:cs typeface="Times New Roman" pitchFamily="18" charset="0"/>
              </a:rPr>
              <a:t>Açıkta bırakılan ilaç veya benzeri zehirli maddenin çocuk tarafından yenilmesi, içilmesi ciddi sonuçlara veya onun ölümüne neden olabilir. </a:t>
            </a:r>
          </a:p>
          <a:p>
            <a:r>
              <a:rPr lang="tr-TR" smtClean="0">
                <a:latin typeface="Times New Roman" pitchFamily="18" charset="0"/>
                <a:cs typeface="Times New Roman" pitchFamily="18" charset="0"/>
              </a:rPr>
              <a:t>Ayrıca ülkemizde soba tütmesi, gazlı ocaklar, ve şofben kullanımına bağlı, dumandan boğulma ve karbonmonoksit zehirlenmeleri - Baca ve davlumbazların zamanında ve uygun olarak temizlenmesi</a:t>
            </a: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ZEHİRLENMELER</a:t>
            </a:r>
            <a:endParaRPr lang="tr-TR" dirty="0">
              <a:latin typeface="Times New Roman" pitchFamily="18" charset="0"/>
              <a:cs typeface="Times New Roman" pitchFamily="18" charset="0"/>
            </a:endParaRPr>
          </a:p>
        </p:txBody>
      </p:sp>
      <p:sp>
        <p:nvSpPr>
          <p:cNvPr id="43011"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Zehirlenmeler genelde gıda yoluyla veya çeşitli kimyasal maddelerin içilmesi/yenmesi veya solunması yoluyla olmaktadır. </a:t>
            </a:r>
          </a:p>
          <a:p>
            <a:endParaRPr lang="tr-TR" smtClean="0">
              <a:latin typeface="Times New Roman" pitchFamily="18" charset="0"/>
              <a:cs typeface="Times New Roman" pitchFamily="18" charset="0"/>
            </a:endParaRPr>
          </a:p>
        </p:txBody>
      </p:sp>
      <p:pic>
        <p:nvPicPr>
          <p:cNvPr id="4" name="Picture 2" descr="C:\Users\Administrator\Desktop\images (1).jpg"/>
          <p:cNvPicPr>
            <a:picLocks noChangeAspect="1" noChangeArrowheads="1"/>
          </p:cNvPicPr>
          <p:nvPr/>
        </p:nvPicPr>
        <p:blipFill>
          <a:blip r:embed="rId2" cstate="print"/>
          <a:srcRect/>
          <a:stretch>
            <a:fillRect/>
          </a:stretch>
        </p:blipFill>
        <p:spPr bwMode="auto">
          <a:xfrm>
            <a:off x="785786" y="3143248"/>
            <a:ext cx="3286148" cy="316878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ZEHİRLENMELER</a:t>
            </a:r>
            <a:endParaRPr lang="tr-TR" dirty="0">
              <a:latin typeface="Times New Roman" pitchFamily="18" charset="0"/>
              <a:cs typeface="Times New Roman" pitchFamily="18" charset="0"/>
            </a:endParaRPr>
          </a:p>
        </p:txBody>
      </p:sp>
      <p:sp>
        <p:nvSpPr>
          <p:cNvPr id="44035" name="2 İçerik Yer Tutucusu"/>
          <p:cNvSpPr>
            <a:spLocks noGrp="1"/>
          </p:cNvSpPr>
          <p:nvPr>
            <p:ph sz="quarter" idx="1"/>
          </p:nvPr>
        </p:nvSpPr>
        <p:spPr>
          <a:xfrm>
            <a:off x="457200" y="1600200"/>
            <a:ext cx="7467600" cy="4873625"/>
          </a:xfrm>
        </p:spPr>
        <p:txBody>
          <a:bodyPr/>
          <a:lstStyle/>
          <a:p>
            <a:pPr>
              <a:buFont typeface="Wingdings" pitchFamily="2" charset="2"/>
              <a:buNone/>
            </a:pPr>
            <a:r>
              <a:rPr lang="tr-TR" smtClean="0">
                <a:latin typeface="Times New Roman" pitchFamily="18" charset="0"/>
                <a:cs typeface="Times New Roman" pitchFamily="18" charset="0"/>
              </a:rPr>
              <a:t>Zehirlenmeleri önlemek için alınması gereken</a:t>
            </a:r>
          </a:p>
          <a:p>
            <a:pPr>
              <a:buFont typeface="Wingdings" pitchFamily="2" charset="2"/>
              <a:buNone/>
            </a:pPr>
            <a:r>
              <a:rPr lang="tr-TR" smtClean="0">
                <a:latin typeface="Times New Roman" pitchFamily="18" charset="0"/>
                <a:cs typeface="Times New Roman" pitchFamily="18" charset="0"/>
              </a:rPr>
              <a:t>önlemler;</a:t>
            </a:r>
          </a:p>
          <a:p>
            <a:pPr>
              <a:buFont typeface="Wingdings" pitchFamily="2" charset="2"/>
              <a:buNone/>
            </a:pPr>
            <a:endParaRPr lang="tr-TR" smtClean="0">
              <a:latin typeface="Times New Roman" pitchFamily="18" charset="0"/>
              <a:cs typeface="Times New Roman" pitchFamily="18" charset="0"/>
            </a:endParaRPr>
          </a:p>
          <a:p>
            <a:r>
              <a:rPr lang="tr-TR" smtClean="0">
                <a:latin typeface="Times New Roman" pitchFamily="18" charset="0"/>
                <a:cs typeface="Times New Roman" pitchFamily="18" charset="0"/>
              </a:rPr>
              <a:t>İlaçlar kilitli dolaplarda saklanmalıdır. </a:t>
            </a:r>
          </a:p>
          <a:p>
            <a:r>
              <a:rPr lang="tr-TR" smtClean="0">
                <a:latin typeface="Times New Roman" pitchFamily="18" charset="0"/>
                <a:cs typeface="Times New Roman" pitchFamily="18" charset="0"/>
              </a:rPr>
              <a:t>Dede nine gibi ilaç kullanan aile büyüklerinin bulunduğu evlerde bu konuya özellikle dikkat edilmelidir. </a:t>
            </a:r>
          </a:p>
          <a:p>
            <a:endParaRPr lang="tr-TR" smtClean="0">
              <a:latin typeface="Times New Roman" pitchFamily="18" charset="0"/>
              <a:cs typeface="Times New Roman" pitchFamily="18" charset="0"/>
            </a:endParaRPr>
          </a:p>
        </p:txBody>
      </p:sp>
      <p:pic>
        <p:nvPicPr>
          <p:cNvPr id="4" name="Picture 2" descr="C:\Users\Administrator\Desktop\ilaç-şeker.jpg"/>
          <p:cNvPicPr>
            <a:picLocks noChangeAspect="1" noChangeArrowheads="1"/>
          </p:cNvPicPr>
          <p:nvPr/>
        </p:nvPicPr>
        <p:blipFill>
          <a:blip r:embed="rId2" cstate="print"/>
          <a:srcRect/>
          <a:stretch>
            <a:fillRect/>
          </a:stretch>
        </p:blipFill>
        <p:spPr bwMode="auto">
          <a:xfrm>
            <a:off x="6215075" y="4500570"/>
            <a:ext cx="1785950" cy="183404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ZEHİRLENMELER</a:t>
            </a:r>
            <a:endParaRPr lang="tr-TR" dirty="0">
              <a:latin typeface="Times New Roman" pitchFamily="18" charset="0"/>
              <a:cs typeface="Times New Roman" pitchFamily="18" charset="0"/>
            </a:endParaRPr>
          </a:p>
        </p:txBody>
      </p:sp>
      <p:sp>
        <p:nvSpPr>
          <p:cNvPr id="3" name="2 İçerik Yer Tutucusu"/>
          <p:cNvSpPr>
            <a:spLocks noGrp="1"/>
          </p:cNvSpPr>
          <p:nvPr>
            <p:ph sz="quarter" idx="1"/>
          </p:nvPr>
        </p:nvSpPr>
        <p:spPr>
          <a:xfrm>
            <a:off x="457200" y="1600200"/>
            <a:ext cx="7467600" cy="4873625"/>
          </a:xfrm>
        </p:spPr>
        <p:txBody>
          <a:bodyPr>
            <a:normAutofit lnSpcReduction="10000"/>
          </a:bodyPr>
          <a:lstStyle/>
          <a:p>
            <a:pPr marL="274320" indent="-274320" fontAlgn="auto">
              <a:spcAft>
                <a:spcPts val="0"/>
              </a:spcAft>
              <a:buFont typeface="Courier New" pitchFamily="49" charset="0"/>
              <a:buChar char="o"/>
              <a:defRPr/>
            </a:pPr>
            <a:r>
              <a:rPr lang="tr-TR" dirty="0" smtClean="0">
                <a:latin typeface="Times New Roman" pitchFamily="18" charset="0"/>
                <a:cs typeface="Times New Roman" pitchFamily="18" charset="0"/>
              </a:rPr>
              <a:t>Evdeki çeşitli kimyasal maddeler (çamaşır suyu, ev temizlik maddeleri, böcek ilaçları vs.)çocukların erişemeyecekleri yerlerde, dolap içlerinde muhafaza edilmelidir. </a:t>
            </a:r>
          </a:p>
          <a:p>
            <a:pPr marL="274320" indent="-274320" fontAlgn="auto">
              <a:spcAft>
                <a:spcPts val="0"/>
              </a:spcAft>
              <a:buFont typeface="Courier New" pitchFamily="49" charset="0"/>
              <a:buChar char="o"/>
              <a:defRPr/>
            </a:pPr>
            <a:r>
              <a:rPr lang="tr-TR" dirty="0" smtClean="0">
                <a:latin typeface="Times New Roman" pitchFamily="18" charset="0"/>
                <a:cs typeface="Times New Roman" pitchFamily="18" charset="0"/>
              </a:rPr>
              <a:t>Ayrıca bu tip zararlı maddeler kolay açılamayan şişe ve kutuların içinde bulundurulmalıdır. </a:t>
            </a:r>
          </a:p>
          <a:p>
            <a:pPr marL="274320" indent="-274320" fontAlgn="auto">
              <a:spcAft>
                <a:spcPts val="0"/>
              </a:spcAft>
              <a:buFont typeface="Courier New" pitchFamily="49" charset="0"/>
              <a:buChar char="o"/>
              <a:defRPr/>
            </a:pPr>
            <a:r>
              <a:rPr lang="tr-TR" dirty="0" smtClean="0">
                <a:latin typeface="Times New Roman" pitchFamily="18" charset="0"/>
                <a:cs typeface="Times New Roman" pitchFamily="18" charset="0"/>
              </a:rPr>
              <a:t>Bu tip maddeler buzdolabı, fırın veya erzakların bulunduğu dolaplara yakın bulundurulmamalıdır. </a:t>
            </a:r>
          </a:p>
          <a:p>
            <a:pPr marL="274320" indent="-274320" fontAlgn="auto">
              <a:spcAft>
                <a:spcPts val="0"/>
              </a:spcAft>
              <a:buFont typeface="Courier New" pitchFamily="49" charset="0"/>
              <a:buChar char="o"/>
              <a:defRPr/>
            </a:pPr>
            <a:r>
              <a:rPr lang="tr-TR" dirty="0" smtClean="0">
                <a:latin typeface="Times New Roman" pitchFamily="18" charset="0"/>
                <a:cs typeface="Times New Roman" pitchFamily="18" charset="0"/>
              </a:rPr>
              <a:t>Kendi ambalajında muhafaza edilmelidir.</a:t>
            </a:r>
          </a:p>
          <a:p>
            <a:pPr marL="320040" indent="-320040" fontAlgn="auto">
              <a:spcAft>
                <a:spcPts val="0"/>
              </a:spcAft>
              <a:buClr>
                <a:srgbClr val="C00000"/>
              </a:buClr>
              <a:buFont typeface="Courier New" pitchFamily="49" charset="0"/>
              <a:buChar char="o"/>
              <a:defRPr/>
            </a:pPr>
            <a:r>
              <a:rPr lang="tr-TR" dirty="0" smtClean="0">
                <a:latin typeface="Times New Roman" pitchFamily="18" charset="0"/>
                <a:cs typeface="Times New Roman" pitchFamily="18" charset="0"/>
              </a:rPr>
              <a:t>Raflar sabitlenmeli ve kenarları korunmalıdır.</a:t>
            </a:r>
          </a:p>
          <a:p>
            <a:pPr marL="320040" indent="-320040" fontAlgn="auto">
              <a:spcAft>
                <a:spcPts val="0"/>
              </a:spcAft>
              <a:buClr>
                <a:srgbClr val="C00000"/>
              </a:buClr>
              <a:buFont typeface="Courier New" pitchFamily="49" charset="0"/>
              <a:buChar char="o"/>
              <a:defRPr/>
            </a:pPr>
            <a:r>
              <a:rPr lang="tr-TR" dirty="0" smtClean="0">
                <a:latin typeface="Times New Roman" pitchFamily="18" charset="0"/>
                <a:cs typeface="Times New Roman" pitchFamily="18" charset="0"/>
              </a:rPr>
              <a:t>Temizlik malzemeleri raf kenarlarından</a:t>
            </a:r>
          </a:p>
          <a:p>
            <a:pPr marL="320040" indent="-320040" fontAlgn="auto">
              <a:spcAft>
                <a:spcPts val="0"/>
              </a:spcAft>
              <a:buClr>
                <a:srgbClr val="C00000"/>
              </a:buClr>
              <a:buFont typeface="Courier New" pitchFamily="49" charset="0"/>
              <a:buChar char="o"/>
              <a:defRPr/>
            </a:pPr>
            <a:r>
              <a:rPr lang="tr-TR" dirty="0" smtClean="0">
                <a:latin typeface="Times New Roman" pitchFamily="18" charset="0"/>
                <a:cs typeface="Times New Roman" pitchFamily="18" charset="0"/>
              </a:rPr>
              <a:t> </a:t>
            </a:r>
            <a:r>
              <a:rPr lang="tr-TR" b="1" dirty="0" smtClean="0">
                <a:latin typeface="Times New Roman" pitchFamily="18" charset="0"/>
                <a:cs typeface="Times New Roman" pitchFamily="18" charset="0"/>
              </a:rPr>
              <a:t>çıkıntı yapmayacak şekilde </a:t>
            </a:r>
            <a:r>
              <a:rPr lang="tr-TR" dirty="0" smtClean="0">
                <a:latin typeface="Times New Roman" pitchFamily="18" charset="0"/>
                <a:cs typeface="Times New Roman" pitchFamily="18" charset="0"/>
              </a:rPr>
              <a:t>yerleştirilmelidir. </a:t>
            </a:r>
          </a:p>
          <a:p>
            <a:pPr marL="274320" indent="-274320" fontAlgn="auto">
              <a:spcAft>
                <a:spcPts val="0"/>
              </a:spcAft>
              <a:buFont typeface="Wingdings"/>
              <a:buChar char=""/>
              <a:defRPr/>
            </a:pPr>
            <a:endParaRPr lang="tr-TR" dirty="0" smtClean="0">
              <a:latin typeface="Times New Roman" pitchFamily="18" charset="0"/>
              <a:cs typeface="Times New Roman" pitchFamily="18" charset="0"/>
            </a:endParaRPr>
          </a:p>
          <a:p>
            <a:pPr marL="274320" indent="-274320" fontAlgn="auto">
              <a:spcAft>
                <a:spcPts val="0"/>
              </a:spcAft>
              <a:buFont typeface="Wingdings"/>
              <a:buChar char=""/>
              <a:defRPr/>
            </a:pPr>
            <a:endParaRPr lang="tr-TR" dirty="0">
              <a:latin typeface="Times New Roman" pitchFamily="18" charset="0"/>
              <a:cs typeface="Times New Roman" pitchFamily="18" charset="0"/>
            </a:endParaRPr>
          </a:p>
        </p:txBody>
      </p:sp>
      <p:pic>
        <p:nvPicPr>
          <p:cNvPr id="4" name="Picture 2" descr="C:\Users\Administrator\Desktop\rsim\2645-untitled9116669b6938668fc80bby.jpeg"/>
          <p:cNvPicPr>
            <a:picLocks noChangeAspect="1" noChangeArrowheads="1"/>
          </p:cNvPicPr>
          <p:nvPr/>
        </p:nvPicPr>
        <p:blipFill>
          <a:blip r:embed="rId2" cstate="print"/>
          <a:srcRect/>
          <a:stretch>
            <a:fillRect/>
          </a:stretch>
        </p:blipFill>
        <p:spPr bwMode="auto">
          <a:xfrm>
            <a:off x="6500826" y="214290"/>
            <a:ext cx="1792272" cy="134420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ZEHİRLENMELER</a:t>
            </a:r>
            <a:endParaRPr lang="tr-TR" dirty="0">
              <a:latin typeface="Times New Roman" pitchFamily="18" charset="0"/>
              <a:cs typeface="Times New Roman" pitchFamily="18" charset="0"/>
            </a:endParaRPr>
          </a:p>
        </p:txBody>
      </p:sp>
      <p:sp>
        <p:nvSpPr>
          <p:cNvPr id="46083"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Çocuğunuza ilaç içirirken şeker, tatlı vs. diyerek kesinlikle kandırmayın. İçtiğinin ilaç olduğunu ve de kendi başına asla alınmaması gerektiğini bilmelidir.</a:t>
            </a: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Autofit/>
          </a:bodyPr>
          <a:lstStyle/>
          <a:p>
            <a:pPr fontAlgn="auto">
              <a:spcAft>
                <a:spcPts val="0"/>
              </a:spcAft>
              <a:defRPr/>
            </a:pPr>
            <a:r>
              <a:rPr lang="tr-TR" sz="2400" b="1" dirty="0" smtClean="0">
                <a:latin typeface="Times New Roman" pitchFamily="18" charset="0"/>
                <a:cs typeface="Times New Roman" pitchFamily="18" charset="0"/>
              </a:rPr>
              <a:t>TEMİZLİK MADDELERİNİN ETİKETLENMESİ </a:t>
            </a:r>
            <a:br>
              <a:rPr lang="tr-TR" sz="2400" b="1" dirty="0" smtClean="0">
                <a:latin typeface="Times New Roman" pitchFamily="18" charset="0"/>
                <a:cs typeface="Times New Roman" pitchFamily="18" charset="0"/>
              </a:rPr>
            </a:br>
            <a:r>
              <a:rPr lang="tr-TR" sz="2400" dirty="0" smtClean="0">
                <a:latin typeface="Times New Roman" pitchFamily="18" charset="0"/>
                <a:cs typeface="Times New Roman" pitchFamily="18" charset="0"/>
              </a:rPr>
              <a:t>Etiketlerdeki Uyarılara Uyulmalıdır. </a:t>
            </a:r>
            <a:endParaRPr lang="tr-TR" sz="2400" dirty="0">
              <a:latin typeface="Times New Roman" pitchFamily="18" charset="0"/>
              <a:cs typeface="Times New Roman" pitchFamily="18" charset="0"/>
            </a:endParaRPr>
          </a:p>
        </p:txBody>
      </p:sp>
      <p:pic>
        <p:nvPicPr>
          <p:cNvPr id="47107" name="Picture 2"/>
          <p:cNvPicPr>
            <a:picLocks noGrp="1" noChangeAspect="1" noChangeArrowheads="1"/>
          </p:cNvPicPr>
          <p:nvPr>
            <p:ph sz="quarter" idx="1"/>
          </p:nvPr>
        </p:nvPicPr>
        <p:blipFill>
          <a:blip r:embed="rId2"/>
          <a:srcRect/>
          <a:stretch>
            <a:fillRect/>
          </a:stretch>
        </p:blipFill>
        <p:spPr>
          <a:xfrm>
            <a:off x="647700" y="2236788"/>
            <a:ext cx="7086600" cy="3600450"/>
          </a:xfr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ZEHİRLENMELER</a:t>
            </a:r>
            <a:endParaRPr lang="tr-TR" dirty="0">
              <a:latin typeface="Times New Roman" pitchFamily="18" charset="0"/>
              <a:cs typeface="Times New Roman" pitchFamily="18" charset="0"/>
            </a:endParaRPr>
          </a:p>
        </p:txBody>
      </p:sp>
      <p:sp>
        <p:nvSpPr>
          <p:cNvPr id="48131"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Evde böcek ilaçlaması yapılırken çok dikkatli olunmalıdır. Çocuğun evde olmadığı zaman yapılmalıdır. </a:t>
            </a:r>
          </a:p>
          <a:p>
            <a:r>
              <a:rPr lang="tr-TR" smtClean="0">
                <a:latin typeface="Times New Roman" pitchFamily="18" charset="0"/>
                <a:cs typeface="Times New Roman" pitchFamily="18" charset="0"/>
              </a:rPr>
              <a:t>Parfüm, krem, alkol ve esans yağları da çocuklardan uzak tutulmalıdır</a:t>
            </a:r>
          </a:p>
          <a:p>
            <a:endParaRPr lang="tr-TR" smtClean="0">
              <a:latin typeface="Times New Roman" pitchFamily="18" charset="0"/>
              <a:cs typeface="Times New Roman" pitchFamily="18" charset="0"/>
            </a:endParaRPr>
          </a:p>
        </p:txBody>
      </p:sp>
      <p:pic>
        <p:nvPicPr>
          <p:cNvPr id="4" name="Picture 2" descr="C:\Users\Administrator\Desktop\images (2).jpg"/>
          <p:cNvPicPr>
            <a:picLocks noChangeAspect="1" noChangeArrowheads="1"/>
          </p:cNvPicPr>
          <p:nvPr/>
        </p:nvPicPr>
        <p:blipFill>
          <a:blip r:embed="rId2" cstate="print"/>
          <a:srcRect/>
          <a:stretch>
            <a:fillRect/>
          </a:stretch>
        </p:blipFill>
        <p:spPr bwMode="auto">
          <a:xfrm>
            <a:off x="5643570" y="3929066"/>
            <a:ext cx="1658482" cy="264320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ZEHİRLENMELER</a:t>
            </a:r>
            <a:endParaRPr lang="tr-TR" dirty="0">
              <a:latin typeface="Times New Roman" pitchFamily="18" charset="0"/>
              <a:cs typeface="Times New Roman" pitchFamily="18" charset="0"/>
            </a:endParaRPr>
          </a:p>
        </p:txBody>
      </p:sp>
      <p:sp>
        <p:nvSpPr>
          <p:cNvPr id="49155"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Çocuğun, saksıdaki toprakları ağzına alıp boğulma ya da  zehirlenme riskini engellemek için saksı içine (toprağın üst kısmına) özel koruyucular konulmalıdır. </a:t>
            </a:r>
          </a:p>
          <a:p>
            <a:r>
              <a:rPr lang="tr-TR" smtClean="0">
                <a:latin typeface="Times New Roman" pitchFamily="18" charset="0"/>
                <a:cs typeface="Times New Roman" pitchFamily="18" charset="0"/>
              </a:rPr>
              <a:t>Çiçek ve yaprakları zehirli olabilecek bitkiler evde bulundurulmamalıdır.</a:t>
            </a:r>
          </a:p>
          <a:p>
            <a:endParaRPr lang="tr-TR" smtClean="0">
              <a:latin typeface="Times New Roman" pitchFamily="18" charset="0"/>
              <a:cs typeface="Times New Roman" pitchFamily="18" charset="0"/>
            </a:endParaRPr>
          </a:p>
        </p:txBody>
      </p:sp>
      <p:pic>
        <p:nvPicPr>
          <p:cNvPr id="4" name="Picture 2" descr="C:\Users\Administrator\Desktop\zehirli-bitkiler.JPG"/>
          <p:cNvPicPr>
            <a:picLocks noChangeAspect="1" noChangeArrowheads="1"/>
          </p:cNvPicPr>
          <p:nvPr/>
        </p:nvPicPr>
        <p:blipFill>
          <a:blip r:embed="rId2" cstate="print"/>
          <a:srcRect/>
          <a:stretch>
            <a:fillRect/>
          </a:stretch>
        </p:blipFill>
        <p:spPr bwMode="auto">
          <a:xfrm>
            <a:off x="4786314" y="4309865"/>
            <a:ext cx="2071702" cy="183377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TEHLİKE ANINDA !!!</a:t>
            </a:r>
            <a:endParaRPr lang="tr-TR" dirty="0">
              <a:latin typeface="Times New Roman" pitchFamily="18" charset="0"/>
              <a:cs typeface="Times New Roman" pitchFamily="18" charset="0"/>
            </a:endParaRPr>
          </a:p>
        </p:txBody>
      </p:sp>
      <p:pic>
        <p:nvPicPr>
          <p:cNvPr id="50179" name="Picture 2"/>
          <p:cNvPicPr>
            <a:picLocks noGrp="1" noChangeAspect="1" noChangeArrowheads="1"/>
          </p:cNvPicPr>
          <p:nvPr>
            <p:ph sz="quarter" idx="1"/>
          </p:nvPr>
        </p:nvPicPr>
        <p:blipFill>
          <a:blip r:embed="rId2"/>
          <a:srcRect/>
          <a:stretch>
            <a:fillRect/>
          </a:stretch>
        </p:blipFill>
        <p:spPr>
          <a:xfrm>
            <a:off x="857250" y="1714500"/>
            <a:ext cx="6786563" cy="3257550"/>
          </a:xfr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b="1" dirty="0" smtClean="0">
                <a:latin typeface="Times New Roman" pitchFamily="18" charset="0"/>
                <a:cs typeface="Times New Roman" pitchFamily="18" charset="0"/>
              </a:rPr>
              <a:t>Acil durum telefonları</a:t>
            </a:r>
            <a:endParaRPr lang="tr-TR" dirty="0">
              <a:latin typeface="Times New Roman" pitchFamily="18" charset="0"/>
              <a:cs typeface="Times New Roman" pitchFamily="18" charset="0"/>
            </a:endParaRPr>
          </a:p>
        </p:txBody>
      </p:sp>
      <p:sp>
        <p:nvSpPr>
          <p:cNvPr id="51203" name="2 İçerik Yer Tutucusu"/>
          <p:cNvSpPr>
            <a:spLocks noGrp="1"/>
          </p:cNvSpPr>
          <p:nvPr>
            <p:ph sz="quarter" idx="1"/>
          </p:nvPr>
        </p:nvSpPr>
        <p:spPr>
          <a:xfrm>
            <a:off x="428625" y="2214563"/>
            <a:ext cx="7472363" cy="1828800"/>
          </a:xfrm>
        </p:spPr>
        <p:txBody>
          <a:bodyPr/>
          <a:lstStyle/>
          <a:p>
            <a:r>
              <a:rPr lang="tr-TR" smtClean="0">
                <a:latin typeface="Times New Roman" pitchFamily="18" charset="0"/>
                <a:cs typeface="Times New Roman" pitchFamily="18" charset="0"/>
              </a:rPr>
              <a:t>Acil durumlarda ihtiyacınız olabilecek tüm telefon numaralarını (itfaiye, hastane, gaz ve elektrik dağıtım şirketleri, polis, doktor ve kendi numaranız) mutfağın görünür bir yerine asın.</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sz="3600" dirty="0" smtClean="0">
                <a:latin typeface="Times New Roman" pitchFamily="18" charset="0"/>
                <a:cs typeface="Times New Roman" pitchFamily="18" charset="0"/>
              </a:rPr>
              <a:t>YANIKLAR</a:t>
            </a:r>
            <a:endParaRPr lang="tr-TR" sz="3600" dirty="0">
              <a:latin typeface="Times New Roman" pitchFamily="18" charset="0"/>
              <a:cs typeface="Times New Roman" pitchFamily="18" charset="0"/>
            </a:endParaRPr>
          </a:p>
        </p:txBody>
      </p:sp>
      <p:pic>
        <p:nvPicPr>
          <p:cNvPr id="52227" name="Picture 3" descr="C:\Users\Administrator\Desktop\fft99_mf1332665.Jpeg"/>
          <p:cNvPicPr>
            <a:picLocks noGrp="1" noChangeAspect="1" noChangeArrowheads="1"/>
          </p:cNvPicPr>
          <p:nvPr>
            <p:ph sz="quarter" idx="1"/>
          </p:nvPr>
        </p:nvPicPr>
        <p:blipFill>
          <a:blip r:embed="rId2"/>
          <a:srcRect/>
          <a:stretch>
            <a:fillRect/>
          </a:stretch>
        </p:blipFill>
        <p:spPr>
          <a:xfrm>
            <a:off x="1071563" y="1857375"/>
            <a:ext cx="4548187" cy="2036763"/>
          </a:xfrm>
        </p:spPr>
      </p:pic>
      <p:sp>
        <p:nvSpPr>
          <p:cNvPr id="52228" name="4 Dikdörtgen"/>
          <p:cNvSpPr>
            <a:spLocks noChangeArrowheads="1"/>
          </p:cNvSpPr>
          <p:nvPr/>
        </p:nvSpPr>
        <p:spPr bwMode="auto">
          <a:xfrm>
            <a:off x="285750" y="4714875"/>
            <a:ext cx="7929563" cy="830263"/>
          </a:xfrm>
          <a:prstGeom prst="rect">
            <a:avLst/>
          </a:prstGeom>
          <a:noFill/>
          <a:ln w="9525">
            <a:noFill/>
            <a:miter lim="800000"/>
            <a:headEnd/>
            <a:tailEnd/>
          </a:ln>
        </p:spPr>
        <p:txBody>
          <a:bodyPr>
            <a:spAutoFit/>
          </a:bodyPr>
          <a:lstStyle/>
          <a:p>
            <a:r>
              <a:rPr lang="tr-TR" sz="2400" b="1">
                <a:latin typeface="Century Schoolbook"/>
              </a:rPr>
              <a:t>Haşlanma , parlama, alev ve elektrik yangınlarına karşı nasıl önlem almalıyız?</a:t>
            </a:r>
            <a:endParaRPr lang="tr-TR" sz="2400">
              <a:latin typeface="Century Schoolbook"/>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YANIKLAR</a:t>
            </a:r>
            <a:endParaRPr lang="tr-TR" dirty="0">
              <a:latin typeface="Times New Roman" pitchFamily="18" charset="0"/>
              <a:cs typeface="Times New Roman" pitchFamily="18" charset="0"/>
            </a:endParaRPr>
          </a:p>
        </p:txBody>
      </p:sp>
      <p:sp>
        <p:nvSpPr>
          <p:cNvPr id="53251"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Soba, Şömine gibi, çevresine ısı veren eşyaların önüne, çevresine özel güvenlik bariyeri takılmalı, yerleştirilmelidir.</a:t>
            </a:r>
          </a:p>
          <a:p>
            <a:endParaRPr lang="tr-TR" smtClean="0">
              <a:latin typeface="Times New Roman" pitchFamily="18" charset="0"/>
              <a:cs typeface="Times New Roman" pitchFamily="18" charset="0"/>
            </a:endParaRPr>
          </a:p>
        </p:txBody>
      </p:sp>
      <p:pic>
        <p:nvPicPr>
          <p:cNvPr id="4" name="Picture 3" descr="C:\Users\Administrator\Desktop\mangal-somine--soba-odun-ates-antika.jpg"/>
          <p:cNvPicPr>
            <a:picLocks noChangeAspect="1" noChangeArrowheads="1"/>
          </p:cNvPicPr>
          <p:nvPr/>
        </p:nvPicPr>
        <p:blipFill>
          <a:blip r:embed="rId2" cstate="print"/>
          <a:srcRect/>
          <a:stretch>
            <a:fillRect/>
          </a:stretch>
        </p:blipFill>
        <p:spPr bwMode="auto">
          <a:xfrm>
            <a:off x="3857620" y="2571744"/>
            <a:ext cx="4145537" cy="240236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YANIKLAR</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4275" name="2 İçerik Yer Tutucusu"/>
          <p:cNvSpPr>
            <a:spLocks noGrp="1"/>
          </p:cNvSpPr>
          <p:nvPr>
            <p:ph sz="quarter" idx="1"/>
          </p:nvPr>
        </p:nvSpPr>
        <p:spPr>
          <a:xfrm>
            <a:off x="457200" y="1600200"/>
            <a:ext cx="7467600" cy="4873625"/>
          </a:xfrm>
        </p:spPr>
        <p:txBody>
          <a:bodyPr/>
          <a:lstStyle/>
          <a:p>
            <a:pPr marL="342900" lvl="1" indent="-342900">
              <a:buFont typeface="Arial" pitchFamily="34" charset="0"/>
              <a:buChar char="•"/>
            </a:pPr>
            <a:r>
              <a:rPr lang="tr-TR" sz="2400" smtClean="0">
                <a:latin typeface="Times New Roman" pitchFamily="18" charset="0"/>
                <a:cs typeface="Times New Roman" pitchFamily="18" charset="0"/>
              </a:rPr>
              <a:t>Çocuklar ocak ve fırınlardan uzak tutulmalıdır. Ocakta bulunan tava çaydanlık gibi eşyaların ocağın arka gözlerinde ve sapları uzak köşeye dönük bakmasına dikkat edilmelidir.</a:t>
            </a:r>
          </a:p>
          <a:p>
            <a:endParaRPr lang="tr-TR" smtClean="0">
              <a:latin typeface="Times New Roman" pitchFamily="18" charset="0"/>
              <a:cs typeface="Times New Roman" pitchFamily="18" charset="0"/>
            </a:endParaRPr>
          </a:p>
        </p:txBody>
      </p:sp>
      <p:pic>
        <p:nvPicPr>
          <p:cNvPr id="4" name="Picture 6" descr="C:\Users\Administrator\Desktop\indir.jpg"/>
          <p:cNvPicPr>
            <a:picLocks noChangeAspect="1" noChangeArrowheads="1"/>
          </p:cNvPicPr>
          <p:nvPr/>
        </p:nvPicPr>
        <p:blipFill>
          <a:blip r:embed="rId2" cstate="print"/>
          <a:srcRect/>
          <a:stretch>
            <a:fillRect/>
          </a:stretch>
        </p:blipFill>
        <p:spPr bwMode="auto">
          <a:xfrm>
            <a:off x="5572132" y="4500570"/>
            <a:ext cx="2590815" cy="1943111"/>
          </a:xfrm>
          <a:prstGeom prst="rect">
            <a:avLst/>
          </a:prstGeom>
          <a:ln>
            <a:noFill/>
          </a:ln>
          <a:effectLst>
            <a:softEdge rad="112500"/>
          </a:effectLst>
        </p:spPr>
      </p:pic>
      <p:pic>
        <p:nvPicPr>
          <p:cNvPr id="54277" name="Picture 2" descr="717"/>
          <p:cNvPicPr>
            <a:picLocks noChangeAspect="1" noChangeArrowheads="1"/>
          </p:cNvPicPr>
          <p:nvPr/>
        </p:nvPicPr>
        <p:blipFill>
          <a:blip r:embed="rId3"/>
          <a:srcRect/>
          <a:stretch>
            <a:fillRect/>
          </a:stretch>
        </p:blipFill>
        <p:spPr bwMode="auto">
          <a:xfrm>
            <a:off x="857250" y="3429000"/>
            <a:ext cx="2592388" cy="1946275"/>
          </a:xfrm>
          <a:prstGeom prst="rect">
            <a:avLst/>
          </a:prstGeom>
          <a:noFill/>
          <a:ln w="9525" algn="in">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YANIKLAR</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5299"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Çocuğun çekip üzerine dökmemesi veya devirmemesi için, mutfak masası üzerinde örtü kullanılmamalı, yerine servis altlığı kullanılmalı veya örtü, masaya klipsle tutturulmalıdır.  </a:t>
            </a:r>
          </a:p>
          <a:p>
            <a:r>
              <a:rPr lang="tr-TR" smtClean="0">
                <a:latin typeface="Times New Roman" pitchFamily="18" charset="0"/>
                <a:cs typeface="Times New Roman" pitchFamily="18" charset="0"/>
              </a:rPr>
              <a:t>Sıcak su çocuğun erişemeyeceği yerde bulunmalıdır.</a:t>
            </a:r>
          </a:p>
          <a:p>
            <a:r>
              <a:rPr lang="tr-TR" smtClean="0">
                <a:latin typeface="Times New Roman" pitchFamily="18" charset="0"/>
                <a:cs typeface="Times New Roman" pitchFamily="18" charset="0"/>
              </a:rPr>
              <a:t>Çay, kahve gibi sıcak içecekler çocuğun eline verilmemelidir ve çocuğun yanında tüketilmemelidir.</a:t>
            </a:r>
          </a:p>
          <a:p>
            <a:endParaRPr lang="tr-TR" smtClean="0">
              <a:latin typeface="Times New Roman" pitchFamily="18" charset="0"/>
              <a:cs typeface="Times New Roman"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YANIKLAR</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 name="Picture 4" descr="C:\Users\Administrator\Desktop\13381980154fc347ffba923.jpg"/>
          <p:cNvPicPr>
            <a:picLocks noGrp="1" noChangeAspect="1" noChangeArrowheads="1"/>
          </p:cNvPicPr>
          <p:nvPr>
            <p:ph sz="quarter" idx="1"/>
          </p:nvPr>
        </p:nvPicPr>
        <p:blipFill>
          <a:blip r:embed="rId2" cstate="print"/>
          <a:srcRect/>
          <a:stretch>
            <a:fillRect/>
          </a:stretch>
        </p:blipFill>
        <p:spPr>
          <a:xfrm>
            <a:off x="428596" y="1571612"/>
            <a:ext cx="2335306" cy="1589885"/>
          </a:xfrm>
          <a:prstGeom prst="roundRect">
            <a:avLst>
              <a:gd name="adj" fmla="val 8594"/>
            </a:avLst>
          </a:prstGeom>
          <a:solidFill>
            <a:srgbClr val="FFFFFF">
              <a:shade val="85000"/>
            </a:srgbClr>
          </a:solidFill>
          <a:effectLst>
            <a:reflection blurRad="12700" stA="38000" endPos="28000" dist="5000" dir="5400000" sy="-100000" algn="bl" rotWithShape="0"/>
          </a:effectLst>
        </p:spPr>
      </p:pic>
      <p:sp>
        <p:nvSpPr>
          <p:cNvPr id="56324" name="5 Dikdörtgen"/>
          <p:cNvSpPr>
            <a:spLocks noChangeArrowheads="1"/>
          </p:cNvSpPr>
          <p:nvPr/>
        </p:nvSpPr>
        <p:spPr bwMode="auto">
          <a:xfrm>
            <a:off x="3500438" y="2214563"/>
            <a:ext cx="4857750" cy="1200150"/>
          </a:xfrm>
          <a:prstGeom prst="rect">
            <a:avLst/>
          </a:prstGeom>
          <a:noFill/>
          <a:ln w="9525">
            <a:noFill/>
            <a:miter lim="800000"/>
            <a:headEnd/>
            <a:tailEnd/>
          </a:ln>
        </p:spPr>
        <p:txBody>
          <a:bodyPr>
            <a:spAutoFit/>
          </a:bodyPr>
          <a:lstStyle/>
          <a:p>
            <a:r>
              <a:rPr lang="tr-TR" sz="2400">
                <a:latin typeface="Times New Roman" pitchFamily="18" charset="0"/>
                <a:cs typeface="Times New Roman" pitchFamily="18" charset="0"/>
              </a:rPr>
              <a:t>Çocuk giysileri çabuk yanan (alev alan) naylon gibi sentetik kumaş cinsinden seçilmemelidir. </a:t>
            </a:r>
          </a:p>
        </p:txBody>
      </p:sp>
      <p:sp>
        <p:nvSpPr>
          <p:cNvPr id="56325" name="8 Dikdörtgen"/>
          <p:cNvSpPr>
            <a:spLocks noChangeArrowheads="1"/>
          </p:cNvSpPr>
          <p:nvPr/>
        </p:nvSpPr>
        <p:spPr bwMode="auto">
          <a:xfrm>
            <a:off x="214313" y="4500563"/>
            <a:ext cx="4572000" cy="1938337"/>
          </a:xfrm>
          <a:prstGeom prst="rect">
            <a:avLst/>
          </a:prstGeom>
          <a:noFill/>
          <a:ln w="9525">
            <a:noFill/>
            <a:miter lim="800000"/>
            <a:headEnd/>
            <a:tailEnd/>
          </a:ln>
        </p:spPr>
        <p:txBody>
          <a:bodyPr>
            <a:spAutoFit/>
          </a:bodyPr>
          <a:lstStyle/>
          <a:p>
            <a:r>
              <a:rPr lang="tr-TR" sz="2400">
                <a:latin typeface="Times New Roman" pitchFamily="18" charset="0"/>
                <a:cs typeface="Times New Roman" pitchFamily="18" charset="0"/>
              </a:rPr>
              <a:t>Kibrit, çakmak gibi yakıcı aletler el altında bulundurulmamalıdır. Çocukların erişemeyeceği yükseklikteki yerlere, dolap içine konulmalıdır</a:t>
            </a:r>
          </a:p>
        </p:txBody>
      </p:sp>
      <p:pic>
        <p:nvPicPr>
          <p:cNvPr id="10" name="Picture 3" descr="C:\Users\Administrator\Desktop\40f84d0_b.jpg"/>
          <p:cNvPicPr>
            <a:picLocks noChangeAspect="1" noChangeArrowheads="1"/>
          </p:cNvPicPr>
          <p:nvPr/>
        </p:nvPicPr>
        <p:blipFill>
          <a:blip r:embed="rId3" cstate="print"/>
          <a:srcRect/>
          <a:stretch>
            <a:fillRect/>
          </a:stretch>
        </p:blipFill>
        <p:spPr bwMode="auto">
          <a:xfrm>
            <a:off x="5286380" y="3571876"/>
            <a:ext cx="2999419" cy="16532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YANIKLAR</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7347"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Prizler mutlaka kapatılmalıdır. Çocuk mağazalarında satılan kapatıcılar oldukça uygundur.</a:t>
            </a:r>
          </a:p>
          <a:p>
            <a:r>
              <a:rPr lang="tr-TR" smtClean="0">
                <a:latin typeface="Times New Roman" pitchFamily="18" charset="0"/>
                <a:cs typeface="Times New Roman" pitchFamily="18" charset="0"/>
              </a:rPr>
              <a:t>Açıkta kablo, kordon vs bulundurulmamalıdır. Hem takılıp düşmesi açısından hem de elektrik çarpması açısından son derece önemlidir.</a:t>
            </a:r>
          </a:p>
          <a:p>
            <a:endParaRPr lang="tr-TR" smtClean="0">
              <a:latin typeface="Times New Roman" pitchFamily="18" charset="0"/>
              <a:cs typeface="Times New Roman" pitchFamily="18" charset="0"/>
            </a:endParaRPr>
          </a:p>
        </p:txBody>
      </p:sp>
      <p:pic>
        <p:nvPicPr>
          <p:cNvPr id="4" name="Picture 2" descr="C:\Users\Administrator\Desktop\201222134949_200.989.63_2.jpg"/>
          <p:cNvPicPr>
            <a:picLocks noChangeAspect="1" noChangeArrowheads="1"/>
          </p:cNvPicPr>
          <p:nvPr/>
        </p:nvPicPr>
        <p:blipFill>
          <a:blip r:embed="rId2" cstate="print"/>
          <a:srcRect/>
          <a:stretch>
            <a:fillRect/>
          </a:stretch>
        </p:blipFill>
        <p:spPr bwMode="auto">
          <a:xfrm>
            <a:off x="5357818" y="3929066"/>
            <a:ext cx="2286016" cy="2286016"/>
          </a:xfrm>
          <a:prstGeom prst="rect">
            <a:avLst/>
          </a:prstGeom>
          <a:ln>
            <a:noFill/>
          </a:ln>
          <a:effectLst>
            <a:softEdge rad="112500"/>
          </a:effectLst>
        </p:spPr>
      </p:pic>
      <p:pic>
        <p:nvPicPr>
          <p:cNvPr id="5" name="Picture 4" descr="C:\Users\Administrator\Desktop\Screenshot_6_156.jpg"/>
          <p:cNvPicPr>
            <a:picLocks noChangeAspect="1" noChangeArrowheads="1"/>
          </p:cNvPicPr>
          <p:nvPr/>
        </p:nvPicPr>
        <p:blipFill>
          <a:blip r:embed="rId3" cstate="print"/>
          <a:srcRect/>
          <a:stretch>
            <a:fillRect/>
          </a:stretch>
        </p:blipFill>
        <p:spPr bwMode="auto">
          <a:xfrm>
            <a:off x="1071538" y="4071942"/>
            <a:ext cx="1785950" cy="17480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YANIKLAR</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58371" name="Picture 2"/>
          <p:cNvPicPr>
            <a:picLocks noGrp="1" noChangeAspect="1" noChangeArrowheads="1"/>
          </p:cNvPicPr>
          <p:nvPr>
            <p:ph sz="quarter" idx="1"/>
          </p:nvPr>
        </p:nvPicPr>
        <p:blipFill>
          <a:blip r:embed="rId2"/>
          <a:srcRect/>
          <a:stretch>
            <a:fillRect/>
          </a:stretch>
        </p:blipFill>
        <p:spPr>
          <a:xfrm>
            <a:off x="4572000" y="1857375"/>
            <a:ext cx="3649663" cy="2536825"/>
          </a:xfrm>
        </p:spPr>
      </p:pic>
      <p:sp>
        <p:nvSpPr>
          <p:cNvPr id="58372" name="2 Metin Yer Tutucusu"/>
          <p:cNvSpPr txBox="1">
            <a:spLocks/>
          </p:cNvSpPr>
          <p:nvPr/>
        </p:nvSpPr>
        <p:spPr bwMode="auto">
          <a:xfrm>
            <a:off x="0" y="2214563"/>
            <a:ext cx="4572000" cy="2571750"/>
          </a:xfrm>
          <a:prstGeom prst="rect">
            <a:avLst/>
          </a:prstGeom>
          <a:noFill/>
          <a:ln w="9525">
            <a:noFill/>
            <a:miter lim="800000"/>
            <a:headEnd/>
            <a:tailEnd/>
          </a:ln>
        </p:spPr>
        <p:txBody>
          <a:bodyPr/>
          <a:lstStyle/>
          <a:p>
            <a:pPr marL="342900" indent="-342900">
              <a:spcBef>
                <a:spcPct val="20000"/>
              </a:spcBef>
            </a:pPr>
            <a:r>
              <a:rPr lang="tr-TR" sz="3200" b="1">
                <a:latin typeface="Comic Sans MS" pitchFamily="66" charset="0"/>
              </a:rPr>
              <a:t>	</a:t>
            </a:r>
            <a:r>
              <a:rPr lang="tr-TR" sz="3200">
                <a:latin typeface="Century Schoolbook"/>
              </a:rPr>
              <a:t>Elektrikli ve elektronik cihazların fişlerini takılı bırakmayınız</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latin typeface="Times New Roman" pitchFamily="18" charset="0"/>
                <a:cs typeface="Times New Roman" pitchFamily="18" charset="0"/>
              </a:rPr>
              <a:t>YANIKLAR</a:t>
            </a:r>
            <a:endParaRPr lang="tr-TR" dirty="0">
              <a:latin typeface="Times New Roman" pitchFamily="18" charset="0"/>
              <a:cs typeface="Times New Roman" pitchFamily="18" charset="0"/>
            </a:endParaRPr>
          </a:p>
        </p:txBody>
      </p:sp>
      <p:sp>
        <p:nvSpPr>
          <p:cNvPr id="59395" name="2 İçerik Yer Tutucusu"/>
          <p:cNvSpPr>
            <a:spLocks noGrp="1"/>
          </p:cNvSpPr>
          <p:nvPr>
            <p:ph sz="quarter" idx="1"/>
          </p:nvPr>
        </p:nvSpPr>
        <p:spPr>
          <a:xfrm>
            <a:off x="428625" y="1600200"/>
            <a:ext cx="8143875" cy="1400175"/>
          </a:xfrm>
        </p:spPr>
        <p:txBody>
          <a:bodyPr/>
          <a:lstStyle/>
          <a:p>
            <a:r>
              <a:rPr lang="tr-TR" smtClean="0">
                <a:latin typeface="Times New Roman" pitchFamily="18" charset="0"/>
                <a:cs typeface="Times New Roman" pitchFamily="18" charset="0"/>
              </a:rPr>
              <a:t>LPG tüplerinin vanalarını kullanmadığınız zaman kapalı tutunuz.</a:t>
            </a:r>
          </a:p>
          <a:p>
            <a:endParaRPr lang="tr-TR" smtClean="0">
              <a:latin typeface="Times New Roman" pitchFamily="18" charset="0"/>
              <a:cs typeface="Times New Roman" pitchFamily="18" charset="0"/>
            </a:endParaRPr>
          </a:p>
        </p:txBody>
      </p:sp>
      <p:pic>
        <p:nvPicPr>
          <p:cNvPr id="59396" name="Picture 2"/>
          <p:cNvPicPr>
            <a:picLocks noChangeAspect="1" noChangeArrowheads="1"/>
          </p:cNvPicPr>
          <p:nvPr/>
        </p:nvPicPr>
        <p:blipFill>
          <a:blip r:embed="rId2"/>
          <a:srcRect/>
          <a:stretch>
            <a:fillRect/>
          </a:stretch>
        </p:blipFill>
        <p:spPr bwMode="auto">
          <a:xfrm>
            <a:off x="4857750" y="2500313"/>
            <a:ext cx="3143250" cy="309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KOROZİV MADDE </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2 İçerik Yer Tutucusu"/>
          <p:cNvSpPr>
            <a:spLocks noGrp="1"/>
          </p:cNvSpPr>
          <p:nvPr>
            <p:ph sz="quarter" idx="1"/>
          </p:nvPr>
        </p:nvSpPr>
        <p:spPr>
          <a:xfrm>
            <a:off x="457200" y="1600200"/>
            <a:ext cx="7467600" cy="4873625"/>
          </a:xfrm>
        </p:spPr>
        <p:txBody>
          <a:bodyPr>
            <a:normAutofit fontScale="92500" lnSpcReduction="20000"/>
          </a:bodyPr>
          <a:lstStyle/>
          <a:p>
            <a:pPr marL="274320" indent="-274320" fontAlgn="auto">
              <a:spcAft>
                <a:spcPts val="0"/>
              </a:spcAft>
              <a:buFont typeface="Wingdings"/>
              <a:buChar char=""/>
              <a:defRPr/>
            </a:pPr>
            <a:r>
              <a:rPr lang="tr-TR" sz="2600" dirty="0" smtClean="0">
                <a:latin typeface="Times New Roman" pitchFamily="18" charset="0"/>
                <a:cs typeface="Times New Roman" pitchFamily="18" charset="0"/>
              </a:rPr>
              <a:t>Son 10 yılda </a:t>
            </a:r>
            <a:r>
              <a:rPr lang="tr-TR" sz="2600" dirty="0" err="1" smtClean="0">
                <a:latin typeface="Times New Roman" pitchFamily="18" charset="0"/>
                <a:cs typeface="Times New Roman" pitchFamily="18" charset="0"/>
              </a:rPr>
              <a:t>koroziv</a:t>
            </a:r>
            <a:r>
              <a:rPr lang="tr-TR" sz="2600" dirty="0" smtClean="0">
                <a:latin typeface="Times New Roman" pitchFamily="18" charset="0"/>
                <a:cs typeface="Times New Roman" pitchFamily="18" charset="0"/>
              </a:rPr>
              <a:t> madde içeren ev temizlik ürünlerinin orijinal ambalajları dışında satışının artması ile </a:t>
            </a:r>
            <a:r>
              <a:rPr lang="tr-TR" sz="2600" dirty="0" err="1" smtClean="0">
                <a:latin typeface="Times New Roman" pitchFamily="18" charset="0"/>
                <a:cs typeface="Times New Roman" pitchFamily="18" charset="0"/>
              </a:rPr>
              <a:t>özofajitlerde</a:t>
            </a:r>
            <a:r>
              <a:rPr lang="tr-TR" sz="2600" dirty="0" smtClean="0">
                <a:latin typeface="Times New Roman" pitchFamily="18" charset="0"/>
                <a:cs typeface="Times New Roman" pitchFamily="18" charset="0"/>
              </a:rPr>
              <a:t> artış yaşanmaktadır;</a:t>
            </a:r>
          </a:p>
          <a:p>
            <a:pPr marL="274320" indent="-274320" fontAlgn="auto">
              <a:spcAft>
                <a:spcPts val="0"/>
              </a:spcAft>
              <a:buFont typeface="Wingdings"/>
              <a:buNone/>
              <a:defRPr/>
            </a:pPr>
            <a:r>
              <a:rPr lang="tr-TR" dirty="0" smtClean="0">
                <a:latin typeface="Times New Roman" pitchFamily="18" charset="0"/>
                <a:cs typeface="Times New Roman" pitchFamily="18" charset="0"/>
              </a:rPr>
              <a:t>     </a:t>
            </a:r>
          </a:p>
          <a:p>
            <a:pPr marL="274320" indent="-274320" fontAlgn="auto">
              <a:spcAft>
                <a:spcPts val="0"/>
              </a:spcAft>
              <a:buFont typeface="Wingdings"/>
              <a:buNone/>
              <a:defRPr/>
            </a:pPr>
            <a:r>
              <a:rPr lang="tr-TR" dirty="0" smtClean="0">
                <a:latin typeface="Times New Roman" pitchFamily="18" charset="0"/>
                <a:cs typeface="Times New Roman" pitchFamily="18" charset="0"/>
              </a:rPr>
              <a:t>ÖNLEME  YOLLARI</a:t>
            </a:r>
          </a:p>
          <a:p>
            <a:pPr marL="274320" indent="-274320" fontAlgn="auto">
              <a:spcAft>
                <a:spcPts val="0"/>
              </a:spcAft>
              <a:buFont typeface="Wingdings"/>
              <a:buChar char=""/>
              <a:defRPr/>
            </a:pPr>
            <a:r>
              <a:rPr lang="tr-TR" dirty="0" smtClean="0">
                <a:latin typeface="Times New Roman" pitchFamily="18" charset="0"/>
                <a:cs typeface="Times New Roman" pitchFamily="18" charset="0"/>
              </a:rPr>
              <a:t> </a:t>
            </a:r>
            <a:r>
              <a:rPr lang="tr-TR" sz="2600" dirty="0" smtClean="0">
                <a:latin typeface="Times New Roman" pitchFamily="18" charset="0"/>
                <a:cs typeface="Times New Roman" pitchFamily="18" charset="0"/>
              </a:rPr>
              <a:t>Boş içecek şişelerindeki içeriği belirsiz maddelerin satışı engellenmeli</a:t>
            </a:r>
          </a:p>
          <a:p>
            <a:pPr marL="274320" indent="-274320" fontAlgn="auto">
              <a:spcAft>
                <a:spcPts val="0"/>
              </a:spcAft>
              <a:buFont typeface="Wingdings"/>
              <a:buChar char=""/>
              <a:defRPr/>
            </a:pPr>
            <a:endParaRPr lang="tr-TR" dirty="0" smtClean="0">
              <a:latin typeface="Times New Roman" pitchFamily="18" charset="0"/>
              <a:cs typeface="Times New Roman" pitchFamily="18" charset="0"/>
            </a:endParaRPr>
          </a:p>
          <a:p>
            <a:pPr marL="274320" indent="-274320" fontAlgn="auto">
              <a:spcAft>
                <a:spcPts val="0"/>
              </a:spcAft>
              <a:buFont typeface="Wingdings"/>
              <a:buChar char=""/>
              <a:defRPr/>
            </a:pPr>
            <a:r>
              <a:rPr lang="tr-TR" sz="2600" dirty="0" err="1" smtClean="0">
                <a:latin typeface="Times New Roman" pitchFamily="18" charset="0"/>
                <a:cs typeface="Times New Roman" pitchFamily="18" charset="0"/>
              </a:rPr>
              <a:t>Orjinal</a:t>
            </a:r>
            <a:r>
              <a:rPr lang="tr-TR" sz="2600" dirty="0" smtClean="0">
                <a:latin typeface="Times New Roman" pitchFamily="18" charset="0"/>
                <a:cs typeface="Times New Roman" pitchFamily="18" charset="0"/>
              </a:rPr>
              <a:t> ambalajların kapaklarının çocukların açamayacağı şekilde yapılması </a:t>
            </a:r>
          </a:p>
          <a:p>
            <a:pPr marL="274320" indent="-274320" fontAlgn="auto">
              <a:spcAft>
                <a:spcPts val="0"/>
              </a:spcAft>
              <a:buFont typeface="Wingdings"/>
              <a:buChar char=""/>
              <a:defRPr/>
            </a:pPr>
            <a:endParaRPr lang="tr-TR" dirty="0" smtClean="0">
              <a:latin typeface="Times New Roman" pitchFamily="18" charset="0"/>
              <a:cs typeface="Times New Roman" pitchFamily="18" charset="0"/>
            </a:endParaRPr>
          </a:p>
          <a:p>
            <a:pPr marL="274320" indent="-274320" fontAlgn="auto">
              <a:spcAft>
                <a:spcPts val="0"/>
              </a:spcAft>
              <a:buFont typeface="Wingdings"/>
              <a:buChar char=""/>
              <a:defRPr/>
            </a:pPr>
            <a:r>
              <a:rPr lang="tr-TR" sz="2600" dirty="0" smtClean="0">
                <a:latin typeface="Times New Roman" pitchFamily="18" charset="0"/>
                <a:cs typeface="Times New Roman" pitchFamily="18" charset="0"/>
              </a:rPr>
              <a:t>Bu maddelerin paketlenmesi, etiketlenmesi ve kullanımını kısıtlayan kanuni hükümlere ve eğitime büyük ihtiyaç vardır </a:t>
            </a:r>
            <a:endParaRPr lang="tr-TR" sz="2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KOROZİV MADDE </a:t>
            </a:r>
            <a:endParaRPr lang="tr-TR" dirty="0">
              <a:latin typeface="Times New Roman" pitchFamily="18" charset="0"/>
              <a:cs typeface="Times New Roman" pitchFamily="18" charset="0"/>
            </a:endParaRPr>
          </a:p>
        </p:txBody>
      </p:sp>
      <p:sp>
        <p:nvSpPr>
          <p:cNvPr id="61443"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Alkali yutumu durumlarında,hasta kusturulmamalıdır</a:t>
            </a:r>
          </a:p>
          <a:p>
            <a:endParaRPr lang="tr-TR" smtClean="0">
              <a:latin typeface="Times New Roman" pitchFamily="18" charset="0"/>
              <a:cs typeface="Times New Roman" pitchFamily="18" charset="0"/>
            </a:endParaRPr>
          </a:p>
          <a:p>
            <a:r>
              <a:rPr lang="tr-TR" smtClean="0">
                <a:latin typeface="Times New Roman" pitchFamily="18" charset="0"/>
                <a:cs typeface="Times New Roman" pitchFamily="18" charset="0"/>
              </a:rPr>
              <a:t>Alkali en çok gastrik asitler ile nötralize edilir ve asit regurgitasyonu yaralanmayı derinleştirebilir. </a:t>
            </a:r>
          </a:p>
          <a:p>
            <a:endParaRPr lang="tr-TR" smtClean="0">
              <a:latin typeface="Times New Roman" pitchFamily="18" charset="0"/>
              <a:cs typeface="Times New Roman" pitchFamily="18" charset="0"/>
            </a:endParaRPr>
          </a:p>
          <a:p>
            <a:r>
              <a:rPr lang="tr-TR" smtClean="0">
                <a:latin typeface="Times New Roman" pitchFamily="18" charset="0"/>
                <a:cs typeface="Times New Roman" pitchFamily="18" charset="0"/>
              </a:rPr>
              <a:t>Ayrıca, kusturulmak istenen madde üst solunum yoluna kadar çıkabilir, böylece akut inflamasyon ve ödem ile solunum yolu tıkanıklığına yol açabilir </a:t>
            </a:r>
          </a:p>
          <a:p>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2"/>
          <a:srcRect/>
          <a:stretch>
            <a:fillRect/>
          </a:stretch>
        </p:blipFill>
        <p:spPr bwMode="auto">
          <a:xfrm>
            <a:off x="357188" y="214313"/>
            <a:ext cx="8429625" cy="6435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effectLst>
                  <a:outerShdw blurRad="38100" dist="38100" dir="2700000" algn="tl">
                    <a:srgbClr val="000000">
                      <a:alpha val="43137"/>
                    </a:srgbClr>
                  </a:outerShdw>
                </a:effectLst>
                <a:latin typeface="Times New Roman" pitchFamily="18" charset="0"/>
                <a:cs typeface="Times New Roman" pitchFamily="18" charset="0"/>
              </a:rPr>
              <a:t>Yabancı cisim yutma</a:t>
            </a:r>
            <a:endParaRPr lang="tr-TR"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63491" name="2 İçerik Yer Tutucusu"/>
          <p:cNvSpPr>
            <a:spLocks noGrp="1"/>
          </p:cNvSpPr>
          <p:nvPr>
            <p:ph sz="quarter" idx="1"/>
          </p:nvPr>
        </p:nvSpPr>
        <p:spPr>
          <a:xfrm>
            <a:off x="457200" y="1600200"/>
            <a:ext cx="7467600" cy="4873625"/>
          </a:xfrm>
        </p:spPr>
        <p:txBody>
          <a:bodyPr/>
          <a:lstStyle/>
          <a:p>
            <a:pPr>
              <a:buFont typeface="Wingdings" pitchFamily="2" charset="2"/>
              <a:buNone/>
            </a:pPr>
            <a:r>
              <a:rPr lang="tr-TR" sz="3200" b="1" smtClean="0">
                <a:latin typeface="Times New Roman" pitchFamily="18" charset="0"/>
                <a:cs typeface="Times New Roman" pitchFamily="18" charset="0"/>
              </a:rPr>
              <a:t>Hangi cisimlerde yaklaşım acil?: </a:t>
            </a:r>
            <a:endParaRPr lang="tr-TR" sz="3200" smtClean="0">
              <a:latin typeface="Times New Roman" pitchFamily="18" charset="0"/>
              <a:cs typeface="Times New Roman" pitchFamily="18" charset="0"/>
            </a:endParaRPr>
          </a:p>
          <a:p>
            <a:pPr>
              <a:buFont typeface="Courier New" pitchFamily="49" charset="0"/>
              <a:buChar char="o"/>
            </a:pPr>
            <a:endParaRPr lang="tr-TR" sz="2800" smtClean="0">
              <a:latin typeface="Times New Roman" pitchFamily="18" charset="0"/>
              <a:cs typeface="Times New Roman" pitchFamily="18" charset="0"/>
            </a:endParaRPr>
          </a:p>
          <a:p>
            <a:pPr>
              <a:buFont typeface="Courier New" pitchFamily="49" charset="0"/>
              <a:buChar char="o"/>
            </a:pPr>
            <a:r>
              <a:rPr lang="tr-TR" sz="2800" smtClean="0">
                <a:latin typeface="Times New Roman" pitchFamily="18" charset="0"/>
                <a:cs typeface="Times New Roman" pitchFamily="18" charset="0"/>
              </a:rPr>
              <a:t>Saat pilleri, </a:t>
            </a:r>
          </a:p>
          <a:p>
            <a:pPr>
              <a:buFont typeface="Courier New" pitchFamily="49" charset="0"/>
              <a:buChar char="o"/>
            </a:pPr>
            <a:r>
              <a:rPr lang="tr-TR" sz="2800" smtClean="0">
                <a:latin typeface="Times New Roman" pitchFamily="18" charset="0"/>
                <a:cs typeface="Times New Roman" pitchFamily="18" charset="0"/>
              </a:rPr>
              <a:t>Keskin cisimler </a:t>
            </a:r>
          </a:p>
          <a:p>
            <a:pPr>
              <a:buFont typeface="Courier New" pitchFamily="49" charset="0"/>
              <a:buChar char="o"/>
            </a:pPr>
            <a:r>
              <a:rPr lang="tr-TR" sz="2800" smtClean="0">
                <a:latin typeface="Times New Roman" pitchFamily="18" charset="0"/>
                <a:cs typeface="Times New Roman" pitchFamily="18" charset="0"/>
              </a:rPr>
              <a:t>Kanamaya neden olan cisimler </a:t>
            </a:r>
          </a:p>
          <a:p>
            <a:pPr>
              <a:buFont typeface="Courier New" pitchFamily="49" charset="0"/>
              <a:buChar char="o"/>
            </a:pPr>
            <a:r>
              <a:rPr lang="tr-TR" sz="2800" smtClean="0">
                <a:latin typeface="Times New Roman" pitchFamily="18" charset="0"/>
                <a:cs typeface="Times New Roman" pitchFamily="18" charset="0"/>
              </a:rPr>
              <a:t>Hava yolu semptomuna neden olan cisimler </a:t>
            </a:r>
          </a:p>
          <a:p>
            <a:pPr>
              <a:buFont typeface="Courier New" pitchFamily="49" charset="0"/>
              <a:buChar char="o"/>
            </a:pPr>
            <a:r>
              <a:rPr lang="tr-TR" sz="2800" smtClean="0">
                <a:latin typeface="Times New Roman" pitchFamily="18" charset="0"/>
                <a:cs typeface="Times New Roman" pitchFamily="18" charset="0"/>
              </a:rPr>
              <a:t>Çoklu  mıknatıslar</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6" descr="https://encrypted-tbn1.gstatic.com/images?q=tbn:ANd9GcQumLa-3Iv_Qt9r342LhhHlXVTaurl5Ms9JJ1FM595hGgywINFh9z9iUr9-">
            <a:hlinkClick r:id="rId2"/>
          </p:cNvPr>
          <p:cNvPicPr>
            <a:picLocks noChangeAspect="1" noChangeArrowheads="1"/>
          </p:cNvPicPr>
          <p:nvPr/>
        </p:nvPicPr>
        <p:blipFill>
          <a:blip r:embed="rId3"/>
          <a:srcRect/>
          <a:stretch>
            <a:fillRect/>
          </a:stretch>
        </p:blipFill>
        <p:spPr bwMode="auto">
          <a:xfrm>
            <a:off x="5572125" y="1143000"/>
            <a:ext cx="3214688" cy="3786188"/>
          </a:xfrm>
          <a:prstGeom prst="rect">
            <a:avLst/>
          </a:prstGeom>
          <a:noFill/>
          <a:ln w="9525">
            <a:noFill/>
            <a:miter lim="800000"/>
            <a:headEnd/>
            <a:tailEnd/>
          </a:ln>
        </p:spPr>
      </p:pic>
      <p:pic>
        <p:nvPicPr>
          <p:cNvPr id="64515" name="Picture 8" descr="https://encrypted-tbn3.gstatic.com/images?q=tbn:ANd9GcQKwIcSyJ-DyxeuVLsd1fpicpd9czoiL3FVk2z49JKSgevuw0OaVUbACQ">
            <a:hlinkClick r:id="rId4"/>
          </p:cNvPr>
          <p:cNvPicPr>
            <a:picLocks noChangeAspect="1" noChangeArrowheads="1"/>
          </p:cNvPicPr>
          <p:nvPr/>
        </p:nvPicPr>
        <p:blipFill>
          <a:blip r:embed="rId5"/>
          <a:srcRect/>
          <a:stretch>
            <a:fillRect/>
          </a:stretch>
        </p:blipFill>
        <p:spPr bwMode="auto">
          <a:xfrm>
            <a:off x="500063" y="428625"/>
            <a:ext cx="3548062" cy="2928938"/>
          </a:xfrm>
          <a:prstGeom prst="rect">
            <a:avLst/>
          </a:prstGeom>
          <a:noFill/>
          <a:ln w="9525">
            <a:noFill/>
            <a:miter lim="800000"/>
            <a:headEnd/>
            <a:tailEnd/>
          </a:ln>
        </p:spPr>
      </p:pic>
      <p:pic>
        <p:nvPicPr>
          <p:cNvPr id="64516" name="Picture 10" descr="http://www.kanal46.com/img/i/2013/05/21/201305214f102176fed8f8cc26f19e99b48a2fb5.jpg"/>
          <p:cNvPicPr>
            <a:picLocks noChangeAspect="1" noChangeArrowheads="1"/>
          </p:cNvPicPr>
          <p:nvPr/>
        </p:nvPicPr>
        <p:blipFill>
          <a:blip r:embed="rId6"/>
          <a:srcRect/>
          <a:stretch>
            <a:fillRect/>
          </a:stretch>
        </p:blipFill>
        <p:spPr bwMode="auto">
          <a:xfrm>
            <a:off x="590550" y="4071938"/>
            <a:ext cx="4552950" cy="2286000"/>
          </a:xfrm>
          <a:prstGeom prst="rect">
            <a:avLst/>
          </a:prstGeom>
          <a:noFill/>
          <a:ln w="9525">
            <a:noFill/>
            <a:miter lim="800000"/>
            <a:headEnd/>
            <a:tailEnd/>
          </a:ln>
        </p:spPr>
      </p:pic>
      <p:sp>
        <p:nvSpPr>
          <p:cNvPr id="64517" name="4 Metin kutusu"/>
          <p:cNvSpPr txBox="1">
            <a:spLocks noChangeArrowheads="1"/>
          </p:cNvSpPr>
          <p:nvPr/>
        </p:nvSpPr>
        <p:spPr bwMode="auto">
          <a:xfrm>
            <a:off x="5072063" y="5500688"/>
            <a:ext cx="4071937" cy="923925"/>
          </a:xfrm>
          <a:prstGeom prst="rect">
            <a:avLst/>
          </a:prstGeom>
          <a:noFill/>
          <a:ln w="9525">
            <a:noFill/>
            <a:miter lim="800000"/>
            <a:headEnd/>
            <a:tailEnd/>
          </a:ln>
        </p:spPr>
        <p:txBody>
          <a:bodyPr>
            <a:spAutoFit/>
          </a:bodyPr>
          <a:lstStyle/>
          <a:p>
            <a:r>
              <a:rPr lang="tr-TR">
                <a:latin typeface="Century Schoolbook"/>
              </a:rPr>
              <a:t>Yayınlanmış  serilerde en sık yutulan yabancı cisim para (%33-69)</a:t>
            </a:r>
          </a:p>
          <a:p>
            <a:endParaRPr lang="tr-TR">
              <a:latin typeface="Century Schoolbook"/>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2"/>
          <a:srcRect/>
          <a:stretch>
            <a:fillRect/>
          </a:stretch>
        </p:blipFill>
        <p:spPr bwMode="auto">
          <a:xfrm>
            <a:off x="1000125" y="520700"/>
            <a:ext cx="5786438" cy="5011738"/>
          </a:xfrm>
          <a:prstGeom prst="rect">
            <a:avLst/>
          </a:prstGeom>
          <a:noFill/>
          <a:ln w="9525">
            <a:noFill/>
            <a:miter lim="800000"/>
            <a:headEnd/>
            <a:tailEnd/>
          </a:ln>
        </p:spPr>
      </p:pic>
      <p:sp>
        <p:nvSpPr>
          <p:cNvPr id="65539" name="2 Metin kutusu"/>
          <p:cNvSpPr txBox="1">
            <a:spLocks noChangeArrowheads="1"/>
          </p:cNvSpPr>
          <p:nvPr/>
        </p:nvSpPr>
        <p:spPr bwMode="auto">
          <a:xfrm>
            <a:off x="785813" y="5857875"/>
            <a:ext cx="7072312" cy="369888"/>
          </a:xfrm>
          <a:prstGeom prst="rect">
            <a:avLst/>
          </a:prstGeom>
          <a:noFill/>
          <a:ln w="9525">
            <a:noFill/>
            <a:miter lim="800000"/>
            <a:headEnd/>
            <a:tailEnd/>
          </a:ln>
        </p:spPr>
        <p:txBody>
          <a:bodyPr>
            <a:spAutoFit/>
          </a:bodyPr>
          <a:lstStyle/>
          <a:p>
            <a:r>
              <a:rPr lang="tr-TR">
                <a:latin typeface="Century Schoolbook"/>
              </a:rPr>
              <a:t>Bazen yutulan cismin boyutu şaşırtıcıdır</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www.meleksin.com/wp-content/uploads/2012/03/cocuklarda_yabanci_cisim-300x264.jpg">
            <a:hlinkClick r:id="rId2"/>
          </p:cNvPr>
          <p:cNvPicPr>
            <a:picLocks noChangeAspect="1" noChangeArrowheads="1"/>
          </p:cNvPicPr>
          <p:nvPr/>
        </p:nvPicPr>
        <p:blipFill>
          <a:blip r:embed="rId3"/>
          <a:srcRect/>
          <a:stretch>
            <a:fillRect/>
          </a:stretch>
        </p:blipFill>
        <p:spPr bwMode="auto">
          <a:xfrm>
            <a:off x="1500188" y="714375"/>
            <a:ext cx="6143625" cy="5407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5" descr="yabancı cisim yutma ilk yardım">
            <a:hlinkClick r:id="rId2"/>
          </p:cNvPr>
          <p:cNvPicPr>
            <a:picLocks noChangeAspect="1" noChangeArrowheads="1"/>
          </p:cNvPicPr>
          <p:nvPr/>
        </p:nvPicPr>
        <p:blipFill>
          <a:blip r:embed="rId3"/>
          <a:srcRect/>
          <a:stretch>
            <a:fillRect/>
          </a:stretch>
        </p:blipFill>
        <p:spPr bwMode="auto">
          <a:xfrm>
            <a:off x="4643438" y="1143000"/>
            <a:ext cx="3838575" cy="4286250"/>
          </a:xfrm>
          <a:prstGeom prst="rect">
            <a:avLst/>
          </a:prstGeom>
          <a:noFill/>
          <a:ln w="9525">
            <a:noFill/>
            <a:miter lim="800000"/>
            <a:headEnd/>
            <a:tailEnd/>
          </a:ln>
        </p:spPr>
      </p:pic>
      <p:pic>
        <p:nvPicPr>
          <p:cNvPr id="67587" name="Picture 2" descr="http://www.jpma.org.pk/images/july2010/AnUnusualForeignBody1.jpg"/>
          <p:cNvPicPr>
            <a:picLocks noChangeAspect="1" noChangeArrowheads="1"/>
          </p:cNvPicPr>
          <p:nvPr/>
        </p:nvPicPr>
        <p:blipFill>
          <a:blip r:embed="rId4"/>
          <a:srcRect b="4614"/>
          <a:stretch>
            <a:fillRect/>
          </a:stretch>
        </p:blipFill>
        <p:spPr bwMode="auto">
          <a:xfrm>
            <a:off x="500063" y="1143000"/>
            <a:ext cx="3857625" cy="4314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00063" y="285750"/>
            <a:ext cx="7467600" cy="1143000"/>
          </a:xfrm>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68611" name="2 İçerik Yer Tutucusu"/>
          <p:cNvSpPr>
            <a:spLocks noGrp="1"/>
          </p:cNvSpPr>
          <p:nvPr>
            <p:ph sz="quarter" idx="1"/>
          </p:nvPr>
        </p:nvSpPr>
        <p:spPr>
          <a:xfrm>
            <a:off x="457200" y="2055813"/>
            <a:ext cx="7467600" cy="4873625"/>
          </a:xfrm>
        </p:spPr>
        <p:txBody>
          <a:bodyPr/>
          <a:lstStyle/>
          <a:p>
            <a:pPr algn="just">
              <a:buFont typeface="Wingdings" pitchFamily="2" charset="2"/>
              <a:buNone/>
            </a:pPr>
            <a:r>
              <a:rPr lang="tr-TR" smtClean="0">
                <a:latin typeface="Times New Roman" pitchFamily="18" charset="0"/>
                <a:cs typeface="Times New Roman" pitchFamily="18" charset="0"/>
              </a:rPr>
              <a:t>Boğulmalar;su içerisinde, kapalı alanda kalma ve</a:t>
            </a:r>
          </a:p>
          <a:p>
            <a:pPr algn="just">
              <a:buFont typeface="Wingdings" pitchFamily="2" charset="2"/>
              <a:buNone/>
            </a:pPr>
            <a:r>
              <a:rPr lang="tr-TR" smtClean="0">
                <a:latin typeface="Times New Roman" pitchFamily="18" charset="0"/>
                <a:cs typeface="Times New Roman" pitchFamily="18" charset="0"/>
              </a:rPr>
              <a:t>bir cisim yutma şeklinde gerçekleşebilir. </a:t>
            </a:r>
          </a:p>
          <a:p>
            <a:pPr algn="just">
              <a:buFont typeface="Wingdings" pitchFamily="2" charset="2"/>
              <a:buNone/>
            </a:pPr>
            <a:r>
              <a:rPr lang="tr-TR" smtClean="0">
                <a:latin typeface="Times New Roman" pitchFamily="18" charset="0"/>
                <a:cs typeface="Times New Roman" pitchFamily="18" charset="0"/>
              </a:rPr>
              <a:t>Boğulmaya bağlı kazaları engellemeye yönelik</a:t>
            </a:r>
          </a:p>
          <a:p>
            <a:pPr algn="just">
              <a:buFont typeface="Wingdings" pitchFamily="2" charset="2"/>
              <a:buNone/>
            </a:pPr>
            <a:r>
              <a:rPr lang="tr-TR" smtClean="0">
                <a:latin typeface="Times New Roman" pitchFamily="18" charset="0"/>
                <a:cs typeface="Times New Roman" pitchFamily="18" charset="0"/>
              </a:rPr>
              <a:t>alınabilecek tedbirler; </a:t>
            </a:r>
          </a:p>
          <a:p>
            <a:endParaRPr lang="tr-TR" smtClean="0">
              <a:latin typeface="Times New Roman" pitchFamily="18" charset="0"/>
              <a:cs typeface="Times New Roman" pitchFamily="18" charset="0"/>
            </a:endParaRPr>
          </a:p>
        </p:txBody>
      </p:sp>
      <p:pic>
        <p:nvPicPr>
          <p:cNvPr id="4" name="Picture 2" descr="C:\Users\Administrator\Desktop\hasta bebek.png"/>
          <p:cNvPicPr>
            <a:picLocks noChangeAspect="1" noChangeArrowheads="1"/>
          </p:cNvPicPr>
          <p:nvPr/>
        </p:nvPicPr>
        <p:blipFill>
          <a:blip r:embed="rId2" cstate="print"/>
          <a:srcRect/>
          <a:stretch>
            <a:fillRect/>
          </a:stretch>
        </p:blipFill>
        <p:spPr bwMode="auto">
          <a:xfrm>
            <a:off x="4143372" y="3571876"/>
            <a:ext cx="4613282" cy="2849436"/>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69635" name="2 İçerik Yer Tutucusu"/>
          <p:cNvSpPr>
            <a:spLocks noGrp="1"/>
          </p:cNvSpPr>
          <p:nvPr>
            <p:ph sz="quarter" idx="1"/>
          </p:nvPr>
        </p:nvSpPr>
        <p:spPr>
          <a:xfrm>
            <a:off x="457200" y="1600200"/>
            <a:ext cx="7467600" cy="4873625"/>
          </a:xfrm>
        </p:spPr>
        <p:txBody>
          <a:bodyPr/>
          <a:lstStyle/>
          <a:p>
            <a:pPr>
              <a:buFont typeface="Wingdings" pitchFamily="2" charset="2"/>
              <a:buNone/>
            </a:pPr>
            <a:r>
              <a:rPr lang="tr-TR" smtClean="0">
                <a:latin typeface="Times New Roman" pitchFamily="18" charset="0"/>
                <a:cs typeface="Times New Roman" pitchFamily="18" charset="0"/>
              </a:rPr>
              <a:t>Bozuk para,düğme,tespih, takılar gibi</a:t>
            </a:r>
          </a:p>
          <a:p>
            <a:pPr>
              <a:buFont typeface="Wingdings" pitchFamily="2" charset="2"/>
              <a:buNone/>
            </a:pPr>
            <a:r>
              <a:rPr lang="tr-TR" smtClean="0">
                <a:latin typeface="Times New Roman" pitchFamily="18" charset="0"/>
                <a:cs typeface="Times New Roman" pitchFamily="18" charset="0"/>
              </a:rPr>
              <a:t>küçük objeler ve oyuncak parçaları</a:t>
            </a:r>
          </a:p>
          <a:p>
            <a:pPr lvl="1"/>
            <a:r>
              <a:rPr lang="tr-TR" sz="2400" smtClean="0">
                <a:latin typeface="Times New Roman" pitchFamily="18" charset="0"/>
                <a:cs typeface="Times New Roman" pitchFamily="18" charset="0"/>
              </a:rPr>
              <a:t>Çekmece, </a:t>
            </a:r>
          </a:p>
          <a:p>
            <a:pPr lvl="1"/>
            <a:r>
              <a:rPr lang="tr-TR" sz="2400" smtClean="0">
                <a:latin typeface="Times New Roman" pitchFamily="18" charset="0"/>
                <a:cs typeface="Times New Roman" pitchFamily="18" charset="0"/>
              </a:rPr>
              <a:t>Gece lambası, </a:t>
            </a:r>
          </a:p>
          <a:p>
            <a:pPr lvl="1"/>
            <a:r>
              <a:rPr lang="tr-TR" sz="2400" smtClean="0">
                <a:latin typeface="Times New Roman" pitchFamily="18" charset="0"/>
                <a:cs typeface="Times New Roman" pitchFamily="18" charset="0"/>
              </a:rPr>
              <a:t>Sehpa gibi çocukların kolayca ulaşabileceği eşyaların üzerinde bulundurulmamalıdır. </a:t>
            </a:r>
          </a:p>
          <a:p>
            <a:pPr>
              <a:buFont typeface="Wingdings" pitchFamily="2" charset="2"/>
              <a:buNone/>
            </a:pPr>
            <a:endParaRPr lang="tr-TR" smtClean="0">
              <a:latin typeface="Times New Roman" pitchFamily="18" charset="0"/>
              <a:cs typeface="Times New Roman" pitchFamily="18" charset="0"/>
            </a:endParaRPr>
          </a:p>
        </p:txBody>
      </p:sp>
      <p:pic>
        <p:nvPicPr>
          <p:cNvPr id="4" name="Picture 2" descr="C:\Users\Administrator\Desktop\images (3).jpg"/>
          <p:cNvPicPr>
            <a:picLocks noChangeAspect="1" noChangeArrowheads="1"/>
          </p:cNvPicPr>
          <p:nvPr/>
        </p:nvPicPr>
        <p:blipFill>
          <a:blip r:embed="rId2"/>
          <a:srcRect/>
          <a:stretch>
            <a:fillRect/>
          </a:stretch>
        </p:blipFill>
        <p:spPr bwMode="auto">
          <a:xfrm>
            <a:off x="5143500" y="4071938"/>
            <a:ext cx="2657475" cy="17145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0659"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Mobilyaların köşelerini kazalara karşı dayanıklı hale getirmek üzere konan köpük, sünger ve benzeri malzemelerin çeşitli sebeplerden yerlerinden çıkması ve çocukların bunlarla oynayıp ağızlarına alması boğulma riski yaratabileceğinden bu gibi mobilyalar sık sık kontrol edilmelidir. </a:t>
            </a:r>
          </a:p>
          <a:p>
            <a:endParaRPr lang="tr-TR" smtClean="0">
              <a:latin typeface="Times New Roman" pitchFamily="18" charset="0"/>
              <a:cs typeface="Times New Roman" pitchFamily="18" charset="0"/>
            </a:endParaRPr>
          </a:p>
        </p:txBody>
      </p:sp>
      <p:pic>
        <p:nvPicPr>
          <p:cNvPr id="70660" name="Picture 3" descr="C:\Users\Administrator\Desktop\Oyuncak_593369.jpg"/>
          <p:cNvPicPr>
            <a:picLocks noChangeAspect="1" noChangeArrowheads="1"/>
          </p:cNvPicPr>
          <p:nvPr/>
        </p:nvPicPr>
        <p:blipFill>
          <a:blip r:embed="rId2"/>
          <a:srcRect/>
          <a:stretch>
            <a:fillRect/>
          </a:stretch>
        </p:blipFill>
        <p:spPr bwMode="auto">
          <a:xfrm>
            <a:off x="5143500" y="4500563"/>
            <a:ext cx="2357438" cy="2357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 </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1683"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Emzik kullanımını önermiyoruz ancak kullanıyorsa, zincir ve iple boynuna asılmamalıdır. Emzik vb maddeler omzuna tutturulmamalıdır. </a:t>
            </a:r>
          </a:p>
          <a:p>
            <a:r>
              <a:rPr lang="tr-TR" smtClean="0">
                <a:latin typeface="Times New Roman" pitchFamily="18" charset="0"/>
                <a:cs typeface="Times New Roman" pitchFamily="18" charset="0"/>
              </a:rPr>
              <a:t>Çocukların üzerinde kurdele, ip, bağcık, boncuk bulundurulmamalıdır </a:t>
            </a:r>
          </a:p>
          <a:p>
            <a:pPr>
              <a:buFont typeface="Wingdings" pitchFamily="2" charset="2"/>
              <a:buNone/>
            </a:pPr>
            <a:endParaRPr lang="tr-TR" smtClean="0">
              <a:latin typeface="Times New Roman" pitchFamily="18" charset="0"/>
              <a:cs typeface="Times New Roman" pitchFamily="18" charset="0"/>
            </a:endParaRPr>
          </a:p>
        </p:txBody>
      </p:sp>
      <p:pic>
        <p:nvPicPr>
          <p:cNvPr id="71684" name="Picture 2" descr="C:\Users\Administrator\Desktop\bambino-yalanci-emzik-zincirli-228000-230277_2.jpg"/>
          <p:cNvPicPr>
            <a:picLocks noChangeAspect="1" noChangeArrowheads="1"/>
          </p:cNvPicPr>
          <p:nvPr/>
        </p:nvPicPr>
        <p:blipFill>
          <a:blip r:embed="rId2"/>
          <a:srcRect/>
          <a:stretch>
            <a:fillRect/>
          </a:stretch>
        </p:blipFill>
        <p:spPr bwMode="auto">
          <a:xfrm>
            <a:off x="4500563" y="4000500"/>
            <a:ext cx="2857500" cy="2143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2707" name="2 İçerik Yer Tutucusu"/>
          <p:cNvSpPr>
            <a:spLocks noGrp="1"/>
          </p:cNvSpPr>
          <p:nvPr>
            <p:ph sz="quarter" idx="1"/>
          </p:nvPr>
        </p:nvSpPr>
        <p:spPr>
          <a:xfrm>
            <a:off x="457200" y="1600200"/>
            <a:ext cx="7467600" cy="4873625"/>
          </a:xfrm>
        </p:spPr>
        <p:txBody>
          <a:bodyPr/>
          <a:lstStyle/>
          <a:p>
            <a:endParaRPr lang="tr-TR" smtClean="0">
              <a:latin typeface="Times New Roman" pitchFamily="18" charset="0"/>
              <a:cs typeface="Times New Roman" pitchFamily="18" charset="0"/>
            </a:endParaRPr>
          </a:p>
          <a:p>
            <a:endParaRPr lang="tr-TR" smtClean="0">
              <a:latin typeface="Times New Roman" pitchFamily="18" charset="0"/>
              <a:cs typeface="Times New Roman" pitchFamily="18" charset="0"/>
            </a:endParaRPr>
          </a:p>
          <a:p>
            <a:r>
              <a:rPr lang="tr-TR" smtClean="0">
                <a:latin typeface="Times New Roman" pitchFamily="18" charset="0"/>
                <a:cs typeface="Times New Roman" pitchFamily="18" charset="0"/>
              </a:rPr>
              <a:t>Kuru temizleyiciden gelen elbiselerin plastik torbaları, çocuk için tehlikeli olup, elbiseler, plastik torbaları ile gardıroba asılmamalıdır. </a:t>
            </a:r>
          </a:p>
          <a:p>
            <a:r>
              <a:rPr lang="tr-TR" smtClean="0">
                <a:latin typeface="Times New Roman" pitchFamily="18" charset="0"/>
                <a:cs typeface="Times New Roman" pitchFamily="18" charset="0"/>
              </a:rPr>
              <a:t>Başa naylon torba geçirme, yüze yastık kapama gibi oyunlar yasaklanmalıdır</a:t>
            </a:r>
            <a:r>
              <a:rPr lang="tr-TR" u="sng" smtClean="0">
                <a:latin typeface="Times New Roman" pitchFamily="18" charset="0"/>
                <a:cs typeface="Times New Roman" pitchFamily="18" charset="0"/>
              </a:rPr>
              <a:t>.</a:t>
            </a:r>
            <a:r>
              <a:rPr lang="tr-TR" smtClean="0">
                <a:latin typeface="Times New Roman" pitchFamily="18" charset="0"/>
                <a:cs typeface="Times New Roman" pitchFamily="18" charset="0"/>
              </a:rPr>
              <a:t> </a:t>
            </a:r>
          </a:p>
          <a:p>
            <a:r>
              <a:rPr lang="tr-TR" smtClean="0">
                <a:latin typeface="Times New Roman" pitchFamily="18" charset="0"/>
                <a:cs typeface="Times New Roman" pitchFamily="18" charset="0"/>
              </a:rPr>
              <a:t>Plastik torba ve örtüler çocuklardan uzak tutulmalıdır </a:t>
            </a:r>
          </a:p>
          <a:p>
            <a:pPr>
              <a:buFont typeface="Wingdings" pitchFamily="2" charset="2"/>
              <a:buNone/>
            </a:pPr>
            <a:endParaRPr lang="tr-TR"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3731" name="2 İçerik Yer Tutucusu"/>
          <p:cNvSpPr>
            <a:spLocks noGrp="1"/>
          </p:cNvSpPr>
          <p:nvPr>
            <p:ph sz="quarter" idx="1"/>
          </p:nvPr>
        </p:nvSpPr>
        <p:spPr>
          <a:xfrm>
            <a:off x="500063" y="1643063"/>
            <a:ext cx="8229600" cy="4525962"/>
          </a:xfrm>
        </p:spPr>
        <p:txBody>
          <a:bodyPr/>
          <a:lstStyle/>
          <a:p>
            <a:r>
              <a:rPr lang="tr-TR" smtClean="0">
                <a:latin typeface="Times New Roman" pitchFamily="18" charset="0"/>
                <a:cs typeface="Times New Roman" pitchFamily="18" charset="0"/>
              </a:rPr>
              <a:t>Gardırop kapılarının kilitleri içeriden açılabilmelidir. Çocuklar saklambaç ve benzeri oyunlar oynarken, facia ile sonuçlanmadan tedbir alınmalıdır.  </a:t>
            </a:r>
          </a:p>
          <a:p>
            <a:r>
              <a:rPr lang="tr-TR" smtClean="0">
                <a:latin typeface="Times New Roman" pitchFamily="18" charset="0"/>
                <a:cs typeface="Times New Roman" pitchFamily="18" charset="0"/>
              </a:rPr>
              <a:t>Çocukların çamaşır makinası, buzdolabı, derin dondurucuya girmelerini engelleyecek kilit takılmalıdır. </a:t>
            </a:r>
          </a:p>
          <a:p>
            <a:endParaRPr lang="tr-TR" smtClean="0">
              <a:latin typeface="Times New Roman" pitchFamily="18" charset="0"/>
              <a:cs typeface="Times New Roman" pitchFamily="18" charset="0"/>
            </a:endParaRPr>
          </a:p>
        </p:txBody>
      </p:sp>
      <p:pic>
        <p:nvPicPr>
          <p:cNvPr id="4" name="Picture 2" descr="C:\Users\Administrator\Desktop\ÇINAR-1LS.JPG"/>
          <p:cNvPicPr>
            <a:picLocks noChangeAspect="1" noChangeArrowheads="1"/>
          </p:cNvPicPr>
          <p:nvPr/>
        </p:nvPicPr>
        <p:blipFill>
          <a:blip r:embed="rId2" cstate="print"/>
          <a:srcRect/>
          <a:stretch>
            <a:fillRect/>
          </a:stretch>
        </p:blipFill>
        <p:spPr bwMode="auto">
          <a:xfrm>
            <a:off x="5000628" y="4143380"/>
            <a:ext cx="2571768" cy="1928826"/>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4755"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Banyodaki küvetin, duş alanının ve döşeme zeminlerinin kaymaz özellikte malzemeden yapılmış olmasına dikkat edilmelidir</a:t>
            </a:r>
          </a:p>
          <a:p>
            <a:r>
              <a:rPr lang="tr-TR" smtClean="0">
                <a:latin typeface="Times New Roman" pitchFamily="18" charset="0"/>
                <a:cs typeface="Times New Roman" pitchFamily="18" charset="0"/>
              </a:rPr>
              <a:t>Banyo içinde çocuk birkaç dakika dahi olsa yalnız bırakılmamalıdır.</a:t>
            </a:r>
          </a:p>
          <a:p>
            <a:r>
              <a:rPr lang="tr-TR" smtClean="0">
                <a:latin typeface="Times New Roman" pitchFamily="18" charset="0"/>
                <a:cs typeface="Times New Roman" pitchFamily="18" charset="0"/>
              </a:rPr>
              <a:t>Küvet kullanıldıktan sonra hemen boşaltılmalıdır. </a:t>
            </a:r>
          </a:p>
          <a:p>
            <a:endParaRPr lang="tr-TR" smtClean="0">
              <a:latin typeface="Times New Roman" pitchFamily="18" charset="0"/>
              <a:cs typeface="Times New Roman" pitchFamily="18" charset="0"/>
            </a:endParaRPr>
          </a:p>
        </p:txBody>
      </p:sp>
      <p:pic>
        <p:nvPicPr>
          <p:cNvPr id="4" name="Picture 2" descr="C:\Users\Administrator\Desktop\images (4).jpg"/>
          <p:cNvPicPr>
            <a:picLocks noChangeAspect="1" noChangeArrowheads="1"/>
          </p:cNvPicPr>
          <p:nvPr/>
        </p:nvPicPr>
        <p:blipFill>
          <a:blip r:embed="rId2" cstate="print"/>
          <a:srcRect/>
          <a:stretch>
            <a:fillRect/>
          </a:stretch>
        </p:blipFill>
        <p:spPr bwMode="auto">
          <a:xfrm>
            <a:off x="571472" y="4714884"/>
            <a:ext cx="2562225" cy="17811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ppt_x"/>
                                          </p:val>
                                        </p:tav>
                                      </p:tavLst>
                                    </p:anim>
                                    <p:anim calcmode="lin" valueType="num">
                                      <p:cBhvr additive="base">
                                        <p:cTn id="7" dur="5000"/>
                                        <p:tgtEl>
                                          <p:spTgt spid="4"/>
                                        </p:tgtEl>
                                        <p:attrNameLst>
                                          <p:attrName>ppt_y</p:attrName>
                                        </p:attrNameLst>
                                      </p:cBhvr>
                                      <p:tavLst>
                                        <p:tav tm="0">
                                          <p:val>
                                            <p:strVal val="ppt_y"/>
                                          </p:val>
                                        </p:tav>
                                        <p:tav tm="100000">
                                          <p:val>
                                            <p:strVal val="1+ppt_h/2"/>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BOĞULMALAR</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5779"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Çocukların tuvaletlerin içine düşmesi diğer bir boğulma sebebidir. Ayrıca ellerini ve parmaklarını tuvalet kapaklarının arasına sıkıştırabileceklerinden, tuvaletlerin kapakları daima kapalı ve özel çocuk güvenlik kilidi ile kilitli tutulmalıdır.</a:t>
            </a:r>
          </a:p>
        </p:txBody>
      </p:sp>
      <p:pic>
        <p:nvPicPr>
          <p:cNvPr id="4" name="Picture 2" descr="C:\Users\Administrator\Desktop\klozet-kapağı-kilidi.jpg"/>
          <p:cNvPicPr>
            <a:picLocks noChangeAspect="1" noChangeArrowheads="1"/>
          </p:cNvPicPr>
          <p:nvPr/>
        </p:nvPicPr>
        <p:blipFill>
          <a:blip r:embed="rId2" cstate="print"/>
          <a:srcRect/>
          <a:stretch>
            <a:fillRect/>
          </a:stretch>
        </p:blipFill>
        <p:spPr bwMode="auto">
          <a:xfrm>
            <a:off x="714348" y="4143380"/>
            <a:ext cx="2359030" cy="235903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BOĞULMALAR</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6803" name="2 İçerik Yer Tutucusu"/>
          <p:cNvSpPr>
            <a:spLocks noGrp="1"/>
          </p:cNvSpPr>
          <p:nvPr>
            <p:ph sz="quarter" idx="1"/>
          </p:nvPr>
        </p:nvSpPr>
        <p:spPr>
          <a:xfrm>
            <a:off x="457200" y="2214563"/>
            <a:ext cx="7467600" cy="4259262"/>
          </a:xfrm>
        </p:spPr>
        <p:txBody>
          <a:bodyPr/>
          <a:lstStyle/>
          <a:p>
            <a:r>
              <a:rPr lang="tr-TR" smtClean="0">
                <a:latin typeface="Times New Roman" pitchFamily="18" charset="0"/>
                <a:cs typeface="Times New Roman" pitchFamily="18" charset="0"/>
              </a:rPr>
              <a:t>Çocukları yalnız başına, denetimsiz olarak havuz kıyısına bırakmamalıdır. Yüzme dersleri almış olsa dahi herhangi bir şey olmaz diye düşünülmemeli, havuzda yüzerken dikkatlice izlenmelidir. </a:t>
            </a:r>
          </a:p>
          <a:p>
            <a:r>
              <a:rPr lang="tr-TR" smtClean="0">
                <a:latin typeface="Times New Roman" pitchFamily="18" charset="0"/>
                <a:cs typeface="Times New Roman" pitchFamily="18" charset="0"/>
              </a:rPr>
              <a:t>Çocukların güvenlikli yüzme mayosu ile suya girmeleri sağlanmalıdır. </a:t>
            </a:r>
          </a:p>
          <a:p>
            <a:endParaRPr lang="tr-TR" smtClean="0">
              <a:latin typeface="Times New Roman" pitchFamily="18" charset="0"/>
              <a:cs typeface="Times New Roman" pitchFamily="18" charset="0"/>
            </a:endParaRPr>
          </a:p>
        </p:txBody>
      </p:sp>
      <p:pic>
        <p:nvPicPr>
          <p:cNvPr id="76804" name="Picture 2" descr="C:\Users\Administrator\Desktop\1BW158.jpg"/>
          <p:cNvPicPr>
            <a:picLocks noChangeAspect="1" noChangeArrowheads="1"/>
          </p:cNvPicPr>
          <p:nvPr/>
        </p:nvPicPr>
        <p:blipFill>
          <a:blip r:embed="rId2"/>
          <a:srcRect/>
          <a:stretch>
            <a:fillRect/>
          </a:stretch>
        </p:blipFill>
        <p:spPr bwMode="auto">
          <a:xfrm>
            <a:off x="6643688" y="4783138"/>
            <a:ext cx="1357312" cy="18557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BOĞULMALAR</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7827"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Çocuğu su üstünde tutan yüzme simidi vb. yüzme eşyalarına güvenerek, çocuk su içinde denetimsiz bırakılmamalıdır. </a:t>
            </a:r>
          </a:p>
          <a:p>
            <a:r>
              <a:rPr lang="tr-TR" smtClean="0">
                <a:latin typeface="Times New Roman" pitchFamily="18" charset="0"/>
                <a:cs typeface="Times New Roman" pitchFamily="18" charset="0"/>
              </a:rPr>
              <a:t>Küçük çocukların gireceği havuzların derinliği 30 cm. den fazla olmamalıdır. </a:t>
            </a:r>
          </a:p>
          <a:p>
            <a:endParaRPr lang="tr-TR" smtClean="0">
              <a:latin typeface="Times New Roman" pitchFamily="18" charset="0"/>
              <a:cs typeface="Times New Roman" pitchFamily="18" charset="0"/>
            </a:endParaRPr>
          </a:p>
        </p:txBody>
      </p:sp>
      <p:pic>
        <p:nvPicPr>
          <p:cNvPr id="4" name="Picture 2" descr="C:\Users\Administrator\Desktop\99-2693723635131238172690727.jpg"/>
          <p:cNvPicPr>
            <a:picLocks noChangeAspect="1" noChangeArrowheads="1"/>
          </p:cNvPicPr>
          <p:nvPr/>
        </p:nvPicPr>
        <p:blipFill>
          <a:blip r:embed="rId2" cstate="print"/>
          <a:srcRect/>
          <a:stretch>
            <a:fillRect/>
          </a:stretch>
        </p:blipFill>
        <p:spPr bwMode="auto">
          <a:xfrm>
            <a:off x="714348" y="4214818"/>
            <a:ext cx="3421048" cy="244360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BOĞULMALAR</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8851"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Havuzun çevresi özel güvenlik çiti ile çevrilmelidir. Yüksekliği 120 cm., çitin dikmeleri arasındaki mesafeler 90 cm. olmalıdır. </a:t>
            </a:r>
          </a:p>
          <a:p>
            <a:r>
              <a:rPr lang="tr-TR" smtClean="0">
                <a:latin typeface="Times New Roman" pitchFamily="18" charset="0"/>
                <a:cs typeface="Times New Roman" pitchFamily="18" charset="0"/>
              </a:rPr>
              <a:t>Kullanılmadıkları zaman bahçe havuzları boşaltılmalı ya da güvenli bir biçimde kapatılmalıdır. </a:t>
            </a:r>
          </a:p>
          <a:p>
            <a:endParaRPr lang="tr-TR" smtClean="0">
              <a:latin typeface="Times New Roman" pitchFamily="18" charset="0"/>
              <a:cs typeface="Times New Roman" pitchFamily="18" charset="0"/>
            </a:endParaRPr>
          </a:p>
        </p:txBody>
      </p:sp>
      <p:pic>
        <p:nvPicPr>
          <p:cNvPr id="4" name="Picture 2" descr="C:\Users\Administrator\Desktop\images (4).jpg"/>
          <p:cNvPicPr>
            <a:picLocks noChangeAspect="1" noChangeArrowheads="1"/>
          </p:cNvPicPr>
          <p:nvPr/>
        </p:nvPicPr>
        <p:blipFill>
          <a:blip r:embed="rId2" cstate="print"/>
          <a:srcRect/>
          <a:stretch>
            <a:fillRect/>
          </a:stretch>
        </p:blipFill>
        <p:spPr bwMode="auto">
          <a:xfrm>
            <a:off x="714348" y="4714884"/>
            <a:ext cx="2714644" cy="1685937"/>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2" fill="hold" nodeType="click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BOĞULMALAR</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79875" name="2 İçerik Yer Tutucusu"/>
          <p:cNvSpPr>
            <a:spLocks noGrp="1"/>
          </p:cNvSpPr>
          <p:nvPr>
            <p:ph sz="quarter" idx="1"/>
          </p:nvPr>
        </p:nvSpPr>
        <p:spPr>
          <a:xfrm>
            <a:off x="457200" y="1600200"/>
            <a:ext cx="7467600" cy="4873625"/>
          </a:xfrm>
        </p:spPr>
        <p:txBody>
          <a:bodyPr/>
          <a:lstStyle/>
          <a:p>
            <a:pPr>
              <a:buFont typeface="Wingdings" pitchFamily="2" charset="2"/>
              <a:buNone/>
            </a:pPr>
            <a:r>
              <a:rPr lang="tr-TR" smtClean="0">
                <a:latin typeface="Times New Roman" pitchFamily="18" charset="0"/>
                <a:cs typeface="Times New Roman" pitchFamily="18" charset="0"/>
              </a:rPr>
              <a:t> 	</a:t>
            </a:r>
            <a:r>
              <a:rPr lang="tr-TR" sz="2600" smtClean="0">
                <a:latin typeface="Times New Roman" pitchFamily="18" charset="0"/>
                <a:cs typeface="Times New Roman" pitchFamily="18" charset="0"/>
              </a:rPr>
              <a:t>Parmaklıkların arası 2.5 cm’den dar, 6 cm’den geniş olmamalıdır. Bu çocuğunuzun el-kol ve bacaklarının sıkışmasını ve bacaklarını rahatlıkla parmaklıklardan sarkıtmasını önleyecektir. </a:t>
            </a:r>
          </a:p>
          <a:p>
            <a:pPr>
              <a:buFont typeface="Wingdings" pitchFamily="2" charset="2"/>
              <a:buNone/>
            </a:pPr>
            <a:r>
              <a:rPr lang="tr-TR" sz="2600" smtClean="0">
                <a:latin typeface="Times New Roman" pitchFamily="18" charset="0"/>
                <a:cs typeface="Times New Roman" pitchFamily="18" charset="0"/>
              </a:rPr>
              <a:t>	Parmaklıkların açılma mekanizması mutlaka iki taraftan açılmaya uygun olmalı, tek taraftan müdahale ile açılmamalıdır. Açma mekanizmasının bebeğin kolayca ulaşamayacağı yerde, altta olması daha uygundur. Yatağın parmaklıkları bebeğiniz büyüdüğünde atlayamayacağı yükseklikte en az 60 cm olmalıdır</a:t>
            </a:r>
            <a:r>
              <a:rPr lang="tr-TR" smtClean="0">
                <a:latin typeface="Times New Roman" pitchFamily="18" charset="0"/>
                <a:cs typeface="Times New Roman" pitchFamily="18" charset="0"/>
              </a:rPr>
              <a:t>. </a:t>
            </a:r>
          </a:p>
          <a:p>
            <a:endParaRPr lang="tr-TR" smtClean="0">
              <a:latin typeface="Times New Roman" pitchFamily="18" charset="0"/>
              <a:cs typeface="Times New Roman" pitchFamily="18" charset="0"/>
            </a:endParaRPr>
          </a:p>
        </p:txBody>
      </p:sp>
      <p:pic>
        <p:nvPicPr>
          <p:cNvPr id="4" name="Picture 2" descr="C:\Users\Administrator\Desktop\bebek-beşiğinde-güvenlik-riskleri.jpg"/>
          <p:cNvPicPr>
            <a:picLocks noChangeAspect="1" noChangeArrowheads="1"/>
          </p:cNvPicPr>
          <p:nvPr/>
        </p:nvPicPr>
        <p:blipFill>
          <a:blip r:embed="rId2" cstate="print"/>
          <a:srcRect/>
          <a:stretch>
            <a:fillRect/>
          </a:stretch>
        </p:blipFill>
        <p:spPr bwMode="auto">
          <a:xfrm>
            <a:off x="6143636" y="0"/>
            <a:ext cx="2492373" cy="1661582"/>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pPr fontAlgn="auto">
              <a:spcAft>
                <a:spcPts val="0"/>
              </a:spcAft>
              <a:defRPr/>
            </a:pPr>
            <a:r>
              <a:rPr lang="tr-TR"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BOĞULMALAR</a:t>
            </a:r>
            <a:endParaRPr lang="tr-TR"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80899"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Küçük çocukların kabuklu, çerez yemelerine izin verilmemelidir .Çekirdekli meyveler çocuklara verilirken dikkatli olunmalıdır, çekirdeği yutmaması için sürekli uyarılarak öğrenmesi sağlanmalıdır.</a:t>
            </a:r>
          </a:p>
          <a:p>
            <a:endParaRPr lang="tr-TR" smtClean="0">
              <a:latin typeface="Times New Roman" pitchFamily="18" charset="0"/>
              <a:cs typeface="Times New Roman" pitchFamily="18" charset="0"/>
            </a:endParaRPr>
          </a:p>
        </p:txBody>
      </p:sp>
      <p:pic>
        <p:nvPicPr>
          <p:cNvPr id="4" name="Picture 2" descr="C:\Users\Administrator\Desktop\4_milyar_dolar_cerez_parasi_oldu13521162350_h948082.jpg"/>
          <p:cNvPicPr>
            <a:picLocks noChangeAspect="1" noChangeArrowheads="1"/>
          </p:cNvPicPr>
          <p:nvPr/>
        </p:nvPicPr>
        <p:blipFill>
          <a:blip r:embed="rId2" cstate="print"/>
          <a:srcRect/>
          <a:stretch>
            <a:fillRect/>
          </a:stretch>
        </p:blipFill>
        <p:spPr bwMode="auto">
          <a:xfrm>
            <a:off x="428596" y="4714884"/>
            <a:ext cx="4063996" cy="1962612"/>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2 İçerik Yer Tutucusu"/>
          <p:cNvSpPr>
            <a:spLocks noGrp="1"/>
          </p:cNvSpPr>
          <p:nvPr>
            <p:ph sz="quarter" idx="1"/>
          </p:nvPr>
        </p:nvSpPr>
        <p:spPr>
          <a:xfrm>
            <a:off x="457200" y="1600200"/>
            <a:ext cx="7467600" cy="4873625"/>
          </a:xfrm>
        </p:spPr>
        <p:txBody>
          <a:bodyPr/>
          <a:lstStyle/>
          <a:p>
            <a:r>
              <a:rPr lang="tr-TR" smtClean="0">
                <a:latin typeface="Times New Roman" pitchFamily="18" charset="0"/>
                <a:cs typeface="Times New Roman" pitchFamily="18" charset="0"/>
              </a:rPr>
              <a:t>Evin çıkış kapılarına çocuğun erişemeyeceği şekilde sürgü takılmalı ve bu sürgüler devamlı kapalı tutulmalıdır .</a:t>
            </a:r>
          </a:p>
          <a:p>
            <a:endParaRPr lang="tr-TR" smtClean="0">
              <a:latin typeface="Times New Roman" pitchFamily="18" charset="0"/>
              <a:cs typeface="Times New Roman" pitchFamily="18" charset="0"/>
            </a:endParaRPr>
          </a:p>
        </p:txBody>
      </p:sp>
      <p:pic>
        <p:nvPicPr>
          <p:cNvPr id="4" name="Picture 2" descr="C:\Users\Administrator\Desktop\635326585270630495.jpg"/>
          <p:cNvPicPr>
            <a:picLocks noChangeAspect="1" noChangeArrowheads="1"/>
          </p:cNvPicPr>
          <p:nvPr/>
        </p:nvPicPr>
        <p:blipFill>
          <a:blip r:embed="rId2" cstate="print"/>
          <a:srcRect/>
          <a:stretch>
            <a:fillRect/>
          </a:stretch>
        </p:blipFill>
        <p:spPr bwMode="auto">
          <a:xfrm>
            <a:off x="2071670" y="3214686"/>
            <a:ext cx="3333765" cy="2333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2 İçerik Yer Tutucusu"/>
          <p:cNvSpPr>
            <a:spLocks noGrp="1"/>
          </p:cNvSpPr>
          <p:nvPr>
            <p:ph sz="quarter" idx="1"/>
          </p:nvPr>
        </p:nvSpPr>
        <p:spPr>
          <a:xfrm>
            <a:off x="428625" y="857250"/>
            <a:ext cx="8229600" cy="4525963"/>
          </a:xfrm>
        </p:spPr>
        <p:txBody>
          <a:bodyPr anchor="ctr"/>
          <a:lstStyle/>
          <a:p>
            <a:pPr algn="ctr">
              <a:buFont typeface="Wingdings" pitchFamily="2" charset="2"/>
              <a:buNone/>
            </a:pPr>
            <a:r>
              <a:rPr lang="tr-TR" sz="6600" smtClean="0"/>
              <a:t>TEŞEKKÜRLER…</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evkazalari2016</Template>
  <TotalTime>6</TotalTime>
  <Words>1875</Words>
  <Application>Microsoft Office PowerPoint</Application>
  <PresentationFormat>Ekran Gösterisi (4:3)</PresentationFormat>
  <Paragraphs>295</Paragraphs>
  <Slides>74</Slides>
  <Notes>9</Notes>
  <HiddenSlides>0</HiddenSlides>
  <MMClips>0</MMClips>
  <ScaleCrop>false</ScaleCrop>
  <HeadingPairs>
    <vt:vector size="6" baseType="variant">
      <vt:variant>
        <vt:lpstr>Kullanılan Yazı Tipleri</vt:lpstr>
      </vt:variant>
      <vt:variant>
        <vt:i4>8</vt:i4>
      </vt:variant>
      <vt:variant>
        <vt:lpstr>Tema</vt:lpstr>
      </vt:variant>
      <vt:variant>
        <vt:i4>1</vt:i4>
      </vt:variant>
      <vt:variant>
        <vt:lpstr>Slayt Başlıkları</vt:lpstr>
      </vt:variant>
      <vt:variant>
        <vt:i4>74</vt:i4>
      </vt:variant>
    </vt:vector>
  </HeadingPairs>
  <TitlesOfParts>
    <vt:vector size="83" baseType="lpstr">
      <vt:lpstr>Arial</vt:lpstr>
      <vt:lpstr>Calibri</vt:lpstr>
      <vt:lpstr>Century Schoolbook</vt:lpstr>
      <vt:lpstr>Comic Sans MS</vt:lpstr>
      <vt:lpstr>Courier New</vt:lpstr>
      <vt:lpstr>Times New Roman</vt:lpstr>
      <vt:lpstr>Wingdings</vt:lpstr>
      <vt:lpstr>Wingdings 2</vt:lpstr>
      <vt:lpstr>Cumba</vt:lpstr>
      <vt:lpstr>KAZALAR ,YARALANMA KONTROLÜ VE ENGELLİĞİN ÖNLENMESİ</vt:lpstr>
      <vt:lpstr>PowerPoint Sunusu</vt:lpstr>
      <vt:lpstr>PowerPoint Sunusu</vt:lpstr>
      <vt:lpstr>KAZA NEDİR?</vt:lpstr>
      <vt:lpstr>PowerPoint Sunusu</vt:lpstr>
      <vt:lpstr>ÇOCUKLUK DÖNEMİ EV KAZALARI</vt:lpstr>
      <vt:lpstr>Çocukluk Dönemleri</vt:lpstr>
      <vt:lpstr>SÜT ÇOCUKLARI</vt:lpstr>
      <vt:lpstr>OYUN ÇOCUKLUĞU VE OKUL ÖNCESİ DÖNEMİ</vt:lpstr>
      <vt:lpstr>OKUL DÖNEMİ</vt:lpstr>
      <vt:lpstr>ERGENLİK DÖNEMİ</vt:lpstr>
      <vt:lpstr>ÇOCUĞUN BAKIMINDAN SORUMLU KİŞİDEN KAYNAKLANAN NEDENLER</vt:lpstr>
      <vt:lpstr>GÜVENLİ ÇEVRE</vt:lpstr>
      <vt:lpstr>YARALANMA KONTROLÜ NEDİR?</vt:lpstr>
      <vt:lpstr>YARALANMA KONTROLÜ </vt:lpstr>
      <vt:lpstr>GÜVENLİK KÜLTÜRÜ</vt:lpstr>
      <vt:lpstr>GÜVENLİK KÜLTÜRÜ BİR DAVRANIŞ BİÇİMİDİR.</vt:lpstr>
      <vt:lpstr> EĞİTİMLERİN AMACI </vt:lpstr>
      <vt:lpstr>PowerPoint Sunusu</vt:lpstr>
      <vt:lpstr>PowerPoint Sunusu</vt:lpstr>
      <vt:lpstr>PowerPoint Sunusu</vt:lpstr>
      <vt:lpstr>PowerPoint Sunusu</vt:lpstr>
      <vt:lpstr>EV KAZALARININ MEYDANA GELDİĞİ MEKANLAR</vt:lpstr>
      <vt:lpstr>Fiziksel Tehlikeler</vt:lpstr>
      <vt:lpstr>DÜŞME- ÇARPMA</vt:lpstr>
      <vt:lpstr>DÜŞME-ÇARPMA</vt:lpstr>
      <vt:lpstr>DÜŞME-ÇARPMA</vt:lpstr>
      <vt:lpstr>DÜŞME-ÇARPMA</vt:lpstr>
      <vt:lpstr>DÜŞME-ÇARPMA</vt:lpstr>
      <vt:lpstr>DÜŞME-ÇARPMA</vt:lpstr>
      <vt:lpstr>DÜŞME-ÇARPMA</vt:lpstr>
      <vt:lpstr>DÜŞME-ÇARPMA</vt:lpstr>
      <vt:lpstr>YANMA</vt:lpstr>
      <vt:lpstr>2. Kimyasal Tehlikeler</vt:lpstr>
      <vt:lpstr>ZEHİRLENMELER</vt:lpstr>
      <vt:lpstr>ZEHİRLENMELER</vt:lpstr>
      <vt:lpstr>ZEHİRLENMELER</vt:lpstr>
      <vt:lpstr>ZEHİRLENMELER</vt:lpstr>
      <vt:lpstr>TEMİZLİK MADDELERİNİN ETİKETLENMESİ  Etiketlerdeki Uyarılara Uyulmalıdır. </vt:lpstr>
      <vt:lpstr>ZEHİRLENMELER</vt:lpstr>
      <vt:lpstr>ZEHİRLENMELER</vt:lpstr>
      <vt:lpstr>TEHLİKE ANINDA !!!</vt:lpstr>
      <vt:lpstr>Acil durum telefonları</vt:lpstr>
      <vt:lpstr>YANIKLAR</vt:lpstr>
      <vt:lpstr>YANIKLAR</vt:lpstr>
      <vt:lpstr>YANIKLAR</vt:lpstr>
      <vt:lpstr>YANIKLAR</vt:lpstr>
      <vt:lpstr>YANIKLAR</vt:lpstr>
      <vt:lpstr>YANIKLAR</vt:lpstr>
      <vt:lpstr>YANIKLAR</vt:lpstr>
      <vt:lpstr>YANIKLAR</vt:lpstr>
      <vt:lpstr>KOROZİV MADDE </vt:lpstr>
      <vt:lpstr>KOROZİV MADDE </vt:lpstr>
      <vt:lpstr>PowerPoint Sunusu</vt:lpstr>
      <vt:lpstr>Yabancı cisim yutma</vt:lpstr>
      <vt:lpstr>PowerPoint Sunusu</vt:lpstr>
      <vt:lpstr>PowerPoint Sunusu</vt:lpstr>
      <vt:lpstr>PowerPoint Sunusu</vt:lpstr>
      <vt:lpstr>PowerPoint Sunusu</vt:lpstr>
      <vt:lpstr>BOĞULMA</vt:lpstr>
      <vt:lpstr>BOĞULMA</vt:lpstr>
      <vt:lpstr>BOĞULMA</vt:lpstr>
      <vt:lpstr>BOĞULMA </vt:lpstr>
      <vt:lpstr>BOĞULMA</vt:lpstr>
      <vt:lpstr>BOĞULMA</vt:lpstr>
      <vt:lpstr>BOĞULMA</vt:lpstr>
      <vt:lpstr>BOĞULMALAR</vt:lpstr>
      <vt:lpstr>BOĞULMALAR</vt:lpstr>
      <vt:lpstr>BOĞULMALAR</vt:lpstr>
      <vt:lpstr>BOĞULMALAR</vt:lpstr>
      <vt:lpstr>BOĞULMALAR</vt:lpstr>
      <vt:lpstr>BOĞULMALAR</vt:lpstr>
      <vt:lpstr>PowerPoint Sunusu</vt:lpstr>
      <vt:lpstr>PowerPoint Sunusu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KAZALAR ,YARALANMA KONTROLÜ VE ENGELLİĞİN ÖNLENMESİ</dc:title>
  <dc:creator>Pınar ULAŞ</dc:creator>
  <cp:lastModifiedBy>Pınar ULAŞ</cp:lastModifiedBy>
  <cp:revision>1</cp:revision>
  <dcterms:created xsi:type="dcterms:W3CDTF">2017-11-03T09:46:39Z</dcterms:created>
  <dcterms:modified xsi:type="dcterms:W3CDTF">2017-11-03T09:52:47Z</dcterms:modified>
</cp:coreProperties>
</file>