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0"/>
  </p:notesMasterIdLst>
  <p:sldIdLst>
    <p:sldId id="1288" r:id="rId2"/>
    <p:sldId id="1291" r:id="rId3"/>
    <p:sldId id="1292" r:id="rId4"/>
    <p:sldId id="1293" r:id="rId5"/>
    <p:sldId id="1294" r:id="rId6"/>
    <p:sldId id="1296" r:id="rId7"/>
    <p:sldId id="1295" r:id="rId8"/>
    <p:sldId id="1323" r:id="rId9"/>
    <p:sldId id="1324" r:id="rId10"/>
    <p:sldId id="1333" r:id="rId11"/>
    <p:sldId id="1325" r:id="rId12"/>
    <p:sldId id="1298" r:id="rId13"/>
    <p:sldId id="1299" r:id="rId14"/>
    <p:sldId id="1300" r:id="rId15"/>
    <p:sldId id="1301" r:id="rId16"/>
    <p:sldId id="1303" r:id="rId17"/>
    <p:sldId id="1304" r:id="rId18"/>
    <p:sldId id="1306" r:id="rId19"/>
    <p:sldId id="1309" r:id="rId20"/>
    <p:sldId id="1310" r:id="rId21"/>
    <p:sldId id="1316" r:id="rId22"/>
    <p:sldId id="1312" r:id="rId23"/>
    <p:sldId id="1311" r:id="rId24"/>
    <p:sldId id="1307" r:id="rId25"/>
    <p:sldId id="1337" r:id="rId26"/>
    <p:sldId id="1338" r:id="rId27"/>
    <p:sldId id="1339" r:id="rId28"/>
    <p:sldId id="1336" r:id="rId29"/>
    <p:sldId id="1314" r:id="rId30"/>
    <p:sldId id="1326" r:id="rId31"/>
    <p:sldId id="1327" r:id="rId32"/>
    <p:sldId id="1328" r:id="rId33"/>
    <p:sldId id="1329" r:id="rId34"/>
    <p:sldId id="1330" r:id="rId35"/>
    <p:sldId id="1331" r:id="rId36"/>
    <p:sldId id="1332" r:id="rId37"/>
    <p:sldId id="1335" r:id="rId38"/>
    <p:sldId id="1340" r:id="rId39"/>
  </p:sldIdLst>
  <p:sldSz cx="12192000" cy="6858000"/>
  <p:notesSz cx="6797675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D2DEEF"/>
    <a:srgbClr val="D7F3F0"/>
    <a:srgbClr val="EDFAF9"/>
    <a:srgbClr val="ECFAF9"/>
    <a:srgbClr val="EFFBFA"/>
    <a:srgbClr val="3E8E88"/>
    <a:srgbClr val="E4F8F7"/>
    <a:srgbClr val="9BD1D0"/>
    <a:srgbClr val="DAE2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9" autoAdjust="0"/>
    <p:restoredTop sz="88151" autoAdjust="0"/>
  </p:normalViewPr>
  <p:slideViewPr>
    <p:cSldViewPr snapToGrid="0">
      <p:cViewPr varScale="1">
        <p:scale>
          <a:sx n="76" d="100"/>
          <a:sy n="76" d="100"/>
        </p:scale>
        <p:origin x="37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-15790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13134-355B-4971-AC7E-BC699342FE45}" type="datetimeFigureOut">
              <a:rPr lang="tr-TR" smtClean="0"/>
              <a:pPr/>
              <a:t>17.04.2019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52DF2-6307-4BED-A1E6-E341F055859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9729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Posa; çeşitli gıdaların içerisinde</a:t>
            </a:r>
            <a:r>
              <a:rPr lang="tr-TR" baseline="0" dirty="0" smtClean="0"/>
              <a:t> bulunan sindirilmeyen CHO türüdür. </a:t>
            </a:r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377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1130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36885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50513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80554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0655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49496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9E4C7-A540-400A-9F72-7C9394425CBC}" type="slidenum">
              <a:rPr lang="tr-TR" smtClean="0"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4833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52DF2-6307-4BED-A1E6-E341F055859F}" type="slidenum">
              <a:rPr lang="tr-TR" smtClean="0"/>
              <a:pPr/>
              <a:t>38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7110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C5800-26BA-4EC6-A4CB-C9D1A9944934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80511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257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82D7A-DA80-40A4-A4B9-1028563DC5FF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7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7D40-6350-4587-BBFB-FA841F67B42B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80511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52019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E5D36-7660-4F02-8C50-65953E409707}" type="datetime1">
              <a:rPr lang="tr-TR" smtClean="0"/>
              <a:t>17.04.2019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448800" y="6494466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21834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95A18-9AB4-4A6A-A879-8C8323007765}" type="datetime1">
              <a:rPr lang="tr-TR" smtClean="0"/>
              <a:t>17.04.2019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448800" y="6464469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3200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FCAF0-E763-4AAF-B712-33EC55FFCD65}" type="datetime1">
              <a:rPr lang="tr-TR" smtClean="0"/>
              <a:t>17.04.2019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448800" y="6464469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8712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CC893-B8BB-4165-86B4-578D3361176C}" type="datetime1">
              <a:rPr lang="tr-TR" smtClean="0"/>
              <a:t>17.04.2019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59384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Açıklama Yazı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D653-9A3E-4F4E-9AA5-C43838E05BE1}" type="datetime1">
              <a:rPr lang="tr-TR" smtClean="0"/>
              <a:t>17.04.2019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448800" y="6464469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790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çıklama Yazı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Resmi yer tutucuya sürükleyin veya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B5FE3-8305-42E2-9E02-98DF1BC45438}" type="datetime1">
              <a:rPr lang="tr-TR" smtClean="0"/>
              <a:t>17.04.2019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448800" y="6494466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01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4CCCD-96A2-43AF-9048-D5011C21B6C6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538914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2777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85BD-3B97-4106-AA0B-6A9275B5476D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48427"/>
            <a:ext cx="2743200" cy="365125"/>
          </a:xfrm>
        </p:spPr>
        <p:txBody>
          <a:bodyPr/>
          <a:lstStyle/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3833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BACD9-3DE7-494C-A3C9-374D2DDFABE0}" type="datetime1">
              <a:rPr lang="tr-TR" smtClean="0"/>
              <a:t>17.04.2019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3B8B3-F421-924C-9E16-791329F0FE9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575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3.png"/><Relationship Id="rId4" Type="http://schemas.openxmlformats.org/officeDocument/2006/relationships/image" Target="../media/image40.jpeg"/><Relationship Id="rId9" Type="http://schemas.openxmlformats.org/officeDocument/2006/relationships/image" Target="../media/image4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C9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901148" y="940903"/>
            <a:ext cx="10389703" cy="5005626"/>
          </a:xfrm>
          <a:prstGeom prst="round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78" y="1787767"/>
            <a:ext cx="3683979" cy="3683979"/>
          </a:xfrm>
          <a:prstGeom prst="rect">
            <a:avLst/>
          </a:prstGeom>
        </p:spPr>
      </p:pic>
      <p:sp>
        <p:nvSpPr>
          <p:cNvPr id="10" name="1 Başlık"/>
          <p:cNvSpPr txBox="1">
            <a:spLocks/>
          </p:cNvSpPr>
          <p:nvPr/>
        </p:nvSpPr>
        <p:spPr bwMode="auto">
          <a:xfrm>
            <a:off x="4918587" y="2621309"/>
            <a:ext cx="6200813" cy="161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60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GEBELİKTE BESLENME</a:t>
            </a:r>
            <a:endParaRPr lang="tr-TR" sz="6000" b="1" dirty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5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Unvan 1"/>
          <p:cNvSpPr>
            <a:spLocks noGrp="1"/>
          </p:cNvSpPr>
          <p:nvPr>
            <p:ph type="title"/>
          </p:nvPr>
        </p:nvSpPr>
        <p:spPr bwMode="auto">
          <a:xfrm>
            <a:off x="1544199" y="388810"/>
            <a:ext cx="9494838" cy="65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l"/>
            <a:r>
              <a:rPr lang="tr-TR" sz="4000" b="1" dirty="0" smtClean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GEBELİK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76" y="246609"/>
            <a:ext cx="941629" cy="941629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618303" y="1700213"/>
            <a:ext cx="7490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Gebelik, her kadın için doğal bir süreç olduğu gibi yaşamda beslenmenin önemli olduğu dönemlerden birisidir.</a:t>
            </a:r>
            <a:endParaRPr lang="tr-TR" sz="2800" dirty="0"/>
          </a:p>
        </p:txBody>
      </p:sp>
      <p:sp>
        <p:nvSpPr>
          <p:cNvPr id="9" name="2 İçerik Yer Tutucusu"/>
          <p:cNvSpPr txBox="1">
            <a:spLocks/>
          </p:cNvSpPr>
          <p:nvPr/>
        </p:nvSpPr>
        <p:spPr>
          <a:xfrm>
            <a:off x="618303" y="3917822"/>
            <a:ext cx="7858125" cy="17114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tr-TR" sz="2800" dirty="0" smtClean="0"/>
              <a:t>Bebeğin büyümesi, sağlıklı olması, ruhsal, fiziksel, zihinsel yönden iyi gelişmesi; annenin sağlığı ve </a:t>
            </a:r>
            <a:r>
              <a:rPr lang="tr-TR" sz="2800" u="sng" dirty="0" smtClean="0">
                <a:solidFill>
                  <a:srgbClr val="FF0000"/>
                </a:solidFill>
              </a:rPr>
              <a:t>yeterli ve dengeli beslenmesiyle </a:t>
            </a:r>
            <a:r>
              <a:rPr lang="tr-TR" sz="2800" dirty="0" smtClean="0"/>
              <a:t>ilişkilidir.</a:t>
            </a: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9168" y="2171700"/>
            <a:ext cx="3243681" cy="3073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69463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Unvan 1"/>
          <p:cNvSpPr>
            <a:spLocks noGrp="1"/>
          </p:cNvSpPr>
          <p:nvPr>
            <p:ph type="title"/>
          </p:nvPr>
        </p:nvSpPr>
        <p:spPr bwMode="auto">
          <a:xfrm>
            <a:off x="1544199" y="388810"/>
            <a:ext cx="9494838" cy="65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l"/>
            <a:r>
              <a:rPr lang="tr-TR" sz="4000" b="1" dirty="0" smtClean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GEBELİK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76" y="246609"/>
            <a:ext cx="941629" cy="941629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1217704" y="1473851"/>
            <a:ext cx="10974295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spcBef>
                <a:spcPct val="20000"/>
              </a:spcBef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endParaRPr lang="tr-TR" sz="2400" dirty="0"/>
          </a:p>
          <a:p>
            <a:pPr marL="609600" indent="-609600">
              <a:spcBef>
                <a:spcPct val="20000"/>
              </a:spcBef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de-DE" sz="2800" dirty="0" err="1"/>
              <a:t>Gebelikte</a:t>
            </a:r>
            <a:r>
              <a:rPr lang="de-DE" sz="2800" dirty="0"/>
              <a:t> </a:t>
            </a:r>
            <a:r>
              <a:rPr lang="de-DE" sz="2800" dirty="0" err="1"/>
              <a:t>kadının</a:t>
            </a:r>
            <a:r>
              <a:rPr lang="de-DE" sz="2800" dirty="0"/>
              <a:t> </a:t>
            </a:r>
            <a:r>
              <a:rPr lang="de-DE" sz="2800" dirty="0" err="1"/>
              <a:t>vücudunda</a:t>
            </a:r>
            <a:r>
              <a:rPr lang="de-DE" sz="2800" dirty="0"/>
              <a:t> </a:t>
            </a:r>
            <a:r>
              <a:rPr lang="de-DE" sz="2800" dirty="0" err="1"/>
              <a:t>ikinci</a:t>
            </a:r>
            <a:r>
              <a:rPr lang="de-DE" sz="2800" dirty="0"/>
              <a:t> </a:t>
            </a:r>
            <a:r>
              <a:rPr lang="de-DE" sz="2800" dirty="0" err="1"/>
              <a:t>bir</a:t>
            </a:r>
            <a:r>
              <a:rPr lang="de-DE" sz="2800" dirty="0"/>
              <a:t> </a:t>
            </a:r>
            <a:r>
              <a:rPr lang="de-DE" sz="2800" dirty="0" err="1"/>
              <a:t>canlının</a:t>
            </a:r>
            <a:r>
              <a:rPr lang="de-DE" sz="2800" dirty="0"/>
              <a:t> </a:t>
            </a:r>
            <a:r>
              <a:rPr lang="de-DE" sz="2800" dirty="0" err="1"/>
              <a:t>oluşması</a:t>
            </a:r>
            <a:r>
              <a:rPr lang="de-DE" sz="2800" dirty="0"/>
              <a:t> </a:t>
            </a:r>
            <a:r>
              <a:rPr lang="de-DE" sz="2800" dirty="0" err="1"/>
              <a:t>ve</a:t>
            </a:r>
            <a:r>
              <a:rPr lang="de-DE" sz="2800" dirty="0"/>
              <a:t> </a:t>
            </a:r>
            <a:r>
              <a:rPr lang="de-DE" sz="2800" dirty="0" err="1"/>
              <a:t>büyümesi</a:t>
            </a:r>
            <a:r>
              <a:rPr lang="de-DE" sz="2800" dirty="0"/>
              <a:t> </a:t>
            </a:r>
            <a:r>
              <a:rPr lang="de-DE" sz="2800" dirty="0" err="1"/>
              <a:t>ile</a:t>
            </a:r>
            <a:r>
              <a:rPr lang="de-DE" sz="2800" dirty="0"/>
              <a:t> </a:t>
            </a:r>
            <a:r>
              <a:rPr lang="de-DE" sz="2800" dirty="0" err="1"/>
              <a:t>bazı</a:t>
            </a:r>
            <a:r>
              <a:rPr lang="de-DE" sz="2800" dirty="0"/>
              <a:t> </a:t>
            </a:r>
            <a:r>
              <a:rPr lang="de-DE" sz="2800" dirty="0" err="1"/>
              <a:t>değişiklikler</a:t>
            </a:r>
            <a:r>
              <a:rPr lang="de-DE" sz="2800" dirty="0"/>
              <a:t> </a:t>
            </a:r>
            <a:r>
              <a:rPr lang="de-DE" sz="2800" dirty="0" err="1"/>
              <a:t>izlenir</a:t>
            </a:r>
            <a:r>
              <a:rPr lang="tr-TR" sz="2800" dirty="0"/>
              <a:t>.</a:t>
            </a:r>
          </a:p>
          <a:p>
            <a:pPr marL="609600" indent="-609600">
              <a:spcBef>
                <a:spcPct val="20000"/>
              </a:spcBef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r>
              <a:rPr lang="tr-TR" sz="2800" dirty="0">
                <a:solidFill>
                  <a:srgbClr val="000000"/>
                </a:solidFill>
              </a:rPr>
              <a:t>Gebe kadın gebeliği süresince</a:t>
            </a:r>
            <a:r>
              <a:rPr lang="tr-TR" sz="2800" dirty="0" smtClean="0">
                <a:solidFill>
                  <a:srgbClr val="000000"/>
                </a:solidFill>
              </a:rPr>
              <a:t>;</a:t>
            </a:r>
          </a:p>
          <a:p>
            <a:pPr marL="609600" indent="-609600">
              <a:spcBef>
                <a:spcPct val="20000"/>
              </a:spcBef>
              <a:buClr>
                <a:srgbClr val="000000"/>
              </a:buClr>
              <a:buFont typeface="Arial" panose="020B0604020202020204" pitchFamily="34" charset="0"/>
              <a:buChar char="•"/>
              <a:defRPr/>
            </a:pPr>
            <a:endParaRPr lang="tr-TR" sz="2800" dirty="0">
              <a:solidFill>
                <a:srgbClr val="000000"/>
              </a:solidFill>
            </a:endParaRPr>
          </a:p>
          <a:p>
            <a:pPr marL="1371600" lvl="2" indent="-457200">
              <a:spcBef>
                <a:spcPct val="20000"/>
              </a:spcBef>
              <a:buClr>
                <a:srgbClr val="000000"/>
              </a:buClr>
              <a:buFontTx/>
              <a:buAutoNum type="arabicPeriod"/>
              <a:defRPr/>
            </a:pPr>
            <a:r>
              <a:rPr lang="tr-TR" sz="2400" b="1" i="1" dirty="0" smtClean="0">
                <a:solidFill>
                  <a:srgbClr val="000000"/>
                </a:solidFill>
              </a:rPr>
              <a:t>Kendi </a:t>
            </a:r>
            <a:r>
              <a:rPr lang="tr-TR" sz="2400" b="1" i="1" dirty="0">
                <a:solidFill>
                  <a:srgbClr val="000000"/>
                </a:solidFill>
              </a:rPr>
              <a:t>fizyolojik gereksinimlerini karşılamak,</a:t>
            </a:r>
          </a:p>
          <a:p>
            <a:pPr marL="1371600" lvl="2" indent="-457200">
              <a:spcBef>
                <a:spcPct val="20000"/>
              </a:spcBef>
              <a:buClr>
                <a:srgbClr val="000000"/>
              </a:buClr>
              <a:buFontTx/>
              <a:buAutoNum type="arabicPeriod"/>
              <a:defRPr/>
            </a:pPr>
            <a:r>
              <a:rPr lang="tr-TR" sz="2400" b="1" i="1" dirty="0">
                <a:solidFill>
                  <a:srgbClr val="000000"/>
                </a:solidFill>
              </a:rPr>
              <a:t>Vücuttaki besin öğeleri yedeğini dengede tutmak</a:t>
            </a:r>
          </a:p>
          <a:p>
            <a:pPr marL="1371600" lvl="2" indent="-457200">
              <a:spcBef>
                <a:spcPct val="20000"/>
              </a:spcBef>
              <a:buClr>
                <a:srgbClr val="000000"/>
              </a:buClr>
              <a:buFontTx/>
              <a:buAutoNum type="arabicPeriod"/>
              <a:defRPr/>
            </a:pPr>
            <a:r>
              <a:rPr lang="tr-TR" sz="2400" b="1" i="1" dirty="0">
                <a:solidFill>
                  <a:srgbClr val="000000"/>
                </a:solidFill>
              </a:rPr>
              <a:t>Bebeğin normal büyüme ve gelişimini sağlamak</a:t>
            </a:r>
          </a:p>
          <a:p>
            <a:pPr marL="1371600" lvl="2" indent="-457200">
              <a:spcBef>
                <a:spcPct val="20000"/>
              </a:spcBef>
              <a:buClr>
                <a:srgbClr val="000000"/>
              </a:buClr>
              <a:defRPr/>
            </a:pPr>
            <a:endParaRPr lang="tr-TR" sz="2000" dirty="0">
              <a:solidFill>
                <a:srgbClr val="000000"/>
              </a:solidFill>
            </a:endParaRPr>
          </a:p>
          <a:p>
            <a:pPr marL="1371600" lvl="2" indent="-457200">
              <a:spcBef>
                <a:spcPct val="20000"/>
              </a:spcBef>
              <a:buClr>
                <a:srgbClr val="000000"/>
              </a:buClr>
              <a:defRPr/>
            </a:pPr>
            <a:r>
              <a:rPr lang="tr-TR" sz="2000" dirty="0">
                <a:solidFill>
                  <a:srgbClr val="000000"/>
                </a:solidFill>
              </a:rPr>
              <a:t>		            </a:t>
            </a:r>
            <a:r>
              <a:rPr lang="tr-TR" sz="2000" dirty="0" smtClean="0">
                <a:solidFill>
                  <a:srgbClr val="000000"/>
                </a:solidFill>
              </a:rPr>
              <a:t>			  	  </a:t>
            </a:r>
            <a:r>
              <a:rPr lang="tr-TR" sz="2400" b="1" dirty="0"/>
              <a:t>için yeterli ve dengeli beslenmelidir.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27099303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4</a:t>
            </a:fld>
            <a:endParaRPr lang="tr-TR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1290638" y="1346199"/>
            <a:ext cx="8515350" cy="5146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tr-TR" altLang="tr-TR" sz="3200" dirty="0" smtClean="0"/>
          </a:p>
          <a:p>
            <a:pPr>
              <a:lnSpc>
                <a:spcPct val="80000"/>
              </a:lnSpc>
            </a:pPr>
            <a:r>
              <a:rPr lang="tr-TR" altLang="tr-TR" sz="3200" dirty="0" smtClean="0"/>
              <a:t> </a:t>
            </a:r>
            <a:r>
              <a:rPr lang="de-DE" altLang="tr-TR" sz="3200" dirty="0" err="1" smtClean="0"/>
              <a:t>Ölü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doğum</a:t>
            </a:r>
            <a:r>
              <a:rPr lang="de-DE" altLang="tr-TR" sz="3200" dirty="0" smtClean="0"/>
              <a:t>,</a:t>
            </a:r>
            <a:endParaRPr lang="tr-TR" altLang="tr-TR" sz="3200" dirty="0" smtClean="0"/>
          </a:p>
          <a:p>
            <a:pPr marL="0" indent="0">
              <a:lnSpc>
                <a:spcPct val="80000"/>
              </a:lnSpc>
              <a:buNone/>
            </a:pPr>
            <a:endParaRPr lang="tr-TR" altLang="tr-TR" sz="3200" dirty="0" smtClean="0"/>
          </a:p>
          <a:p>
            <a:pPr>
              <a:lnSpc>
                <a:spcPct val="80000"/>
              </a:lnSpc>
            </a:pPr>
            <a:r>
              <a:rPr lang="tr-TR" altLang="tr-TR" sz="3200" dirty="0" smtClean="0"/>
              <a:t> </a:t>
            </a:r>
            <a:r>
              <a:rPr lang="de-DE" altLang="tr-TR" sz="3200" dirty="0" err="1" smtClean="0"/>
              <a:t>Erken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doğum</a:t>
            </a:r>
            <a:r>
              <a:rPr lang="tr-TR" altLang="tr-TR" sz="3200" dirty="0" smtClean="0"/>
              <a:t>,</a:t>
            </a:r>
          </a:p>
          <a:p>
            <a:pPr>
              <a:lnSpc>
                <a:spcPct val="80000"/>
              </a:lnSpc>
            </a:pPr>
            <a:endParaRPr lang="tr-TR" altLang="tr-TR" sz="3200" dirty="0" smtClean="0"/>
          </a:p>
          <a:p>
            <a:pPr>
              <a:lnSpc>
                <a:spcPct val="80000"/>
              </a:lnSpc>
            </a:pPr>
            <a:r>
              <a:rPr lang="tr-TR" altLang="tr-TR" sz="3200" dirty="0" smtClean="0"/>
              <a:t> D</a:t>
            </a:r>
            <a:r>
              <a:rPr lang="de-DE" altLang="tr-TR" sz="3200" dirty="0" err="1" smtClean="0"/>
              <a:t>üşük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doğum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ağırlıkl</a:t>
            </a:r>
            <a:r>
              <a:rPr lang="tr-TR" altLang="tr-TR" sz="3200" dirty="0" smtClean="0"/>
              <a:t>ı bebek,</a:t>
            </a:r>
          </a:p>
          <a:p>
            <a:pPr>
              <a:lnSpc>
                <a:spcPct val="80000"/>
              </a:lnSpc>
            </a:pPr>
            <a:endParaRPr lang="tr-TR" altLang="tr-TR" sz="3200" dirty="0" smtClean="0"/>
          </a:p>
          <a:p>
            <a:pPr>
              <a:lnSpc>
                <a:spcPct val="80000"/>
              </a:lnSpc>
            </a:pPr>
            <a:r>
              <a:rPr lang="tr-TR" altLang="tr-TR" sz="3200" dirty="0" smtClean="0"/>
              <a:t> </a:t>
            </a:r>
            <a:r>
              <a:rPr lang="de-DE" altLang="tr-TR" sz="3200" dirty="0" err="1" smtClean="0"/>
              <a:t>Bedensel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ve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zihinsel</a:t>
            </a:r>
            <a:r>
              <a:rPr lang="de-DE" altLang="tr-TR" sz="3200" dirty="0" smtClean="0"/>
              <a:t> </a:t>
            </a:r>
            <a:r>
              <a:rPr lang="de-DE" altLang="tr-TR" sz="3200" dirty="0" err="1" smtClean="0"/>
              <a:t>yönden</a:t>
            </a:r>
            <a:r>
              <a:rPr lang="de-DE" altLang="tr-TR" sz="3200" dirty="0" smtClean="0"/>
              <a:t> </a:t>
            </a:r>
            <a:r>
              <a:rPr lang="tr-TR" altLang="tr-TR" sz="3200" dirty="0" smtClean="0"/>
              <a:t>engelli bebek.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48800" y="1704168"/>
            <a:ext cx="2357454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  <p:sp>
        <p:nvSpPr>
          <p:cNvPr id="8" name="Unvan 1"/>
          <p:cNvSpPr>
            <a:spLocks noGrp="1"/>
          </p:cNvSpPr>
          <p:nvPr>
            <p:ph type="title"/>
          </p:nvPr>
        </p:nvSpPr>
        <p:spPr bwMode="auto">
          <a:xfrm>
            <a:off x="1290638" y="449935"/>
            <a:ext cx="10262055" cy="65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80000"/>
              </a:lnSpc>
            </a:pP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GEBEL</a:t>
            </a:r>
            <a:r>
              <a:rPr lang="tr-TR" altLang="tr-TR" sz="2800" b="1" dirty="0">
                <a:solidFill>
                  <a:srgbClr val="FF0000"/>
                </a:solidFill>
                <a:latin typeface="+mn-lt"/>
              </a:rPr>
              <a:t>İ</a:t>
            </a: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KTE YETERS</a:t>
            </a:r>
            <a:r>
              <a:rPr lang="tr-TR" altLang="tr-TR" sz="2800" b="1" dirty="0" smtClean="0">
                <a:solidFill>
                  <a:srgbClr val="FF0000"/>
                </a:solidFill>
                <a:latin typeface="+mn-lt"/>
              </a:rPr>
              <a:t>İ</a:t>
            </a: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Z VE DENGES</a:t>
            </a:r>
            <a:r>
              <a:rPr lang="tr-TR" altLang="tr-TR" sz="2800" b="1" dirty="0" smtClean="0">
                <a:solidFill>
                  <a:srgbClr val="FF0000"/>
                </a:solidFill>
                <a:latin typeface="+mn-lt"/>
              </a:rPr>
              <a:t>İ</a:t>
            </a: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Z</a:t>
            </a:r>
            <a:r>
              <a:rPr lang="tr-TR" altLang="tr-TR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BESLENMEN</a:t>
            </a:r>
            <a:r>
              <a:rPr lang="tr-TR" altLang="tr-TR" sz="2800" b="1" dirty="0" smtClean="0">
                <a:solidFill>
                  <a:srgbClr val="FF0000"/>
                </a:solidFill>
                <a:latin typeface="+mn-lt"/>
              </a:rPr>
              <a:t>İ</a:t>
            </a:r>
            <a:r>
              <a:rPr lang="de-DE" altLang="tr-TR" sz="2800" b="1" dirty="0" smtClean="0">
                <a:solidFill>
                  <a:srgbClr val="FF0000"/>
                </a:solidFill>
                <a:latin typeface="+mn-lt"/>
              </a:rPr>
              <a:t>N</a:t>
            </a:r>
            <a:r>
              <a:rPr lang="tr-TR" altLang="tr-TR" sz="2800" b="1" dirty="0" smtClean="0">
                <a:solidFill>
                  <a:srgbClr val="FF0000"/>
                </a:solidFill>
                <a:latin typeface="+mn-lt"/>
              </a:rPr>
              <a:t> BEBEĞE ETKİLERİ</a:t>
            </a:r>
            <a:endParaRPr lang="tr-TR" altLang="tr-TR" sz="28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881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5</a:t>
            </a:fld>
            <a:endParaRPr lang="tr-TR"/>
          </a:p>
        </p:txBody>
      </p:sp>
      <p:sp>
        <p:nvSpPr>
          <p:cNvPr id="5" name="1 Başlık"/>
          <p:cNvSpPr txBox="1">
            <a:spLocks/>
          </p:cNvSpPr>
          <p:nvPr/>
        </p:nvSpPr>
        <p:spPr>
          <a:xfrm>
            <a:off x="1157288" y="214313"/>
            <a:ext cx="7467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AĞIRLIK KAZANIMI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1177925" y="1622426"/>
            <a:ext cx="6411460" cy="467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/>
              <a:t>Gebelik süresince uygun ağırlık kazanımı; bebeğin doğum ağırlığını etkilediği için önemlidir.</a:t>
            </a:r>
          </a:p>
          <a:p>
            <a:r>
              <a:rPr lang="tr-TR" dirty="0" smtClean="0"/>
              <a:t>Bebeğin ağırlığının yanı sıra,</a:t>
            </a:r>
            <a:endParaRPr lang="tr-TR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800" dirty="0"/>
              <a:t>a</a:t>
            </a:r>
            <a:r>
              <a:rPr lang="tr-TR" sz="2800" dirty="0" smtClean="0"/>
              <a:t>rtan kan hacmi,</a:t>
            </a:r>
            <a:endParaRPr lang="tr-TR" sz="28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800" dirty="0" smtClean="0"/>
              <a:t>büyüyen göğüsler,</a:t>
            </a:r>
            <a:endParaRPr lang="tr-TR" sz="28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800" dirty="0"/>
              <a:t>p</a:t>
            </a:r>
            <a:r>
              <a:rPr lang="tr-TR" sz="2800" dirty="0" smtClean="0"/>
              <a:t>lasenta,</a:t>
            </a:r>
            <a:endParaRPr lang="tr-TR" sz="28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800" dirty="0" err="1"/>
              <a:t>a</a:t>
            </a:r>
            <a:r>
              <a:rPr lang="tr-TR" sz="2800" dirty="0" err="1" smtClean="0"/>
              <a:t>mniyotik</a:t>
            </a:r>
            <a:r>
              <a:rPr lang="tr-TR" sz="2800" dirty="0" smtClean="0"/>
              <a:t> sıvı annenin ağırlık artışına katkıda bulunmaktadır</a:t>
            </a:r>
            <a:r>
              <a:rPr lang="tr-TR" sz="2800" dirty="0"/>
              <a:t>.</a:t>
            </a:r>
            <a:endParaRPr lang="tr-TR" sz="2800" dirty="0" smtClean="0"/>
          </a:p>
          <a:p>
            <a:pPr marL="0" indent="0">
              <a:buNone/>
            </a:pPr>
            <a:r>
              <a:rPr lang="tr-TR" dirty="0" smtClean="0"/>
              <a:t>   </a:t>
            </a:r>
          </a:p>
          <a:p>
            <a:r>
              <a:rPr lang="tr-TR" dirty="0" smtClean="0"/>
              <a:t>Normal ağırlık kazanımı oluşabilecek problemleri  en aza indirir.</a:t>
            </a:r>
          </a:p>
          <a:p>
            <a:endParaRPr lang="tr-TR" sz="3200" dirty="0" smtClean="0"/>
          </a:p>
          <a:p>
            <a:endParaRPr lang="tr-TR" sz="3200" dirty="0" smtClean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5486" y="2083014"/>
            <a:ext cx="2145978" cy="3212870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0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6</a:t>
            </a:fld>
            <a:endParaRPr lang="tr-TR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227129"/>
              </p:ext>
            </p:extLst>
          </p:nvPr>
        </p:nvGraphicFramePr>
        <p:xfrm>
          <a:off x="879824" y="1122403"/>
          <a:ext cx="9758362" cy="4402455"/>
        </p:xfrm>
        <a:graphic>
          <a:graphicData uri="http://schemas.openxmlformats.org/drawingml/2006/table">
            <a:tbl>
              <a:tblPr firstRow="1" firstCol="1" bandRow="1"/>
              <a:tblGrid>
                <a:gridCol w="2337229"/>
                <a:gridCol w="2337229"/>
                <a:gridCol w="2541952"/>
                <a:gridCol w="2541952"/>
              </a:tblGrid>
              <a:tr h="5485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Gebelik Öncesi BKİ Durumu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BKİ (kg/m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 TUR" panose="020B060402020202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²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 (DSÖ)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Toplam Ağırlık Kazanımı (kg)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48541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Tekil Gebeliklerde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Zayıf/Düşük vücut Ağırlığı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&lt;18,5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12,5-18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Normal Vücut Ağırlığı</a:t>
                      </a:r>
                      <a:endParaRPr lang="tr-TR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18,5-24,9</a:t>
                      </a:r>
                      <a:endParaRPr lang="tr-TR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11,5-16</a:t>
                      </a:r>
                      <a:endParaRPr lang="tr-TR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Fazla Kilolu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25,0-29,9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7-11,5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Obez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&gt;30,0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5-9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48541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İkiz Gebeliklerde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Zayıf/Düşük vücut Ağırlığı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&lt;18,5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Öneri yok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Normal Vücut Ağırlığı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18,5-24,9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16,5-24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Fazla Kilolu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25,0-29,9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14-22,5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Obez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&gt;30,0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11-19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03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Üçüz Gebeliklerde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 az 23 kg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60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Kısa Boylu Kadınlar </a:t>
                      </a:r>
                      <a:b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</a:b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(&lt;157 cm)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Normal kadınlar için önerilen aralığın alt sınırı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879824" y="5590268"/>
            <a:ext cx="10368747" cy="1267732"/>
          </a:xfrm>
        </p:spPr>
        <p:txBody>
          <a:bodyPr>
            <a:noAutofit/>
          </a:bodyPr>
          <a:lstStyle/>
          <a:p>
            <a:r>
              <a:rPr lang="tr-TR" altLang="tr-TR" sz="2400" dirty="0" smtClean="0"/>
              <a:t>Normal bir gebelikte gebe yaklaşık olarak </a:t>
            </a:r>
            <a:r>
              <a:rPr lang="tr-TR" altLang="tr-TR" sz="2400" dirty="0" smtClean="0">
                <a:solidFill>
                  <a:srgbClr val="FF0000"/>
                </a:solidFill>
              </a:rPr>
              <a:t>12,5 kg </a:t>
            </a:r>
            <a:r>
              <a:rPr lang="tr-TR" altLang="tr-TR" sz="2400" dirty="0" smtClean="0"/>
              <a:t>almalıdır.</a:t>
            </a:r>
          </a:p>
          <a:p>
            <a:r>
              <a:rPr lang="tr-TR" altLang="tr-TR" sz="2400" dirty="0" smtClean="0"/>
              <a:t>İlk 3 ay </a:t>
            </a:r>
            <a:r>
              <a:rPr lang="tr-TR" altLang="tr-TR" sz="2400" dirty="0" smtClean="0">
                <a:solidFill>
                  <a:srgbClr val="FF0000"/>
                </a:solidFill>
              </a:rPr>
              <a:t>0,5-1 kg</a:t>
            </a:r>
            <a:endParaRPr lang="tr-TR" altLang="tr-TR" sz="2400" dirty="0" smtClean="0">
              <a:solidFill>
                <a:schemeClr val="accent2"/>
              </a:solidFill>
            </a:endParaRPr>
          </a:p>
          <a:p>
            <a:r>
              <a:rPr lang="tr-TR" altLang="tr-TR" sz="2400" dirty="0" smtClean="0"/>
              <a:t>Sonraki aylarda </a:t>
            </a:r>
            <a:r>
              <a:rPr lang="tr-TR" altLang="tr-TR" sz="2400" dirty="0" smtClean="0">
                <a:solidFill>
                  <a:srgbClr val="FF0000"/>
                </a:solidFill>
              </a:rPr>
              <a:t>1,5-2 kg </a:t>
            </a:r>
          </a:p>
        </p:txBody>
      </p:sp>
      <p:sp>
        <p:nvSpPr>
          <p:cNvPr id="5" name="1 Başlık"/>
          <p:cNvSpPr txBox="1">
            <a:spLocks/>
          </p:cNvSpPr>
          <p:nvPr/>
        </p:nvSpPr>
        <p:spPr>
          <a:xfrm>
            <a:off x="1128260" y="0"/>
            <a:ext cx="7467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AĞIRLIK KAZANIMI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31" y="100685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8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7</a:t>
            </a:fld>
            <a:endParaRPr lang="tr-TR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646113"/>
            <a:ext cx="7200900" cy="5846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02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7" name="Metin kutusu 6"/>
          <p:cNvSpPr txBox="1"/>
          <p:nvPr/>
        </p:nvSpPr>
        <p:spPr>
          <a:xfrm>
            <a:off x="1317059" y="550188"/>
            <a:ext cx="10232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</a:rPr>
              <a:t>GEBELİKTE BESİN ÖĞELERİ VE ENERJİ İHTİYACI</a:t>
            </a:r>
            <a:endParaRPr lang="tr-TR" sz="3600" b="1" dirty="0">
              <a:solidFill>
                <a:srgbClr val="FF0000"/>
              </a:solidFill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1445987" y="1960562"/>
            <a:ext cx="5330371" cy="4351338"/>
          </a:xfrm>
        </p:spPr>
        <p:txBody>
          <a:bodyPr/>
          <a:lstStyle/>
          <a:p>
            <a:pPr marL="0" indent="0">
              <a:buNone/>
            </a:pPr>
            <a:r>
              <a:rPr lang="tr-TR" b="1" dirty="0" smtClean="0"/>
              <a:t>Makro besin öğeleri:</a:t>
            </a:r>
          </a:p>
          <a:p>
            <a:r>
              <a:rPr lang="tr-TR" dirty="0" smtClean="0"/>
              <a:t>Karbonhidratlar,</a:t>
            </a:r>
          </a:p>
          <a:p>
            <a:r>
              <a:rPr lang="tr-TR" dirty="0" smtClean="0"/>
              <a:t>Proteinler,</a:t>
            </a:r>
          </a:p>
          <a:p>
            <a:r>
              <a:rPr lang="tr-TR" dirty="0" smtClean="0"/>
              <a:t>Yağlar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8" name="İçerik Yer Tutucusu 1"/>
          <p:cNvSpPr txBox="1">
            <a:spLocks/>
          </p:cNvSpPr>
          <p:nvPr/>
        </p:nvSpPr>
        <p:spPr>
          <a:xfrm>
            <a:off x="6522358" y="1960562"/>
            <a:ext cx="533037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 smtClean="0"/>
              <a:t>Mikro besin öğeleri:</a:t>
            </a:r>
          </a:p>
          <a:p>
            <a:r>
              <a:rPr lang="tr-TR" dirty="0"/>
              <a:t>Kalsiyum</a:t>
            </a:r>
          </a:p>
          <a:p>
            <a:r>
              <a:rPr lang="tr-TR" dirty="0"/>
              <a:t>Demir</a:t>
            </a:r>
          </a:p>
          <a:p>
            <a:r>
              <a:rPr lang="tr-TR" dirty="0" err="1"/>
              <a:t>Folik</a:t>
            </a:r>
            <a:r>
              <a:rPr lang="tr-TR" dirty="0"/>
              <a:t> asit</a:t>
            </a:r>
          </a:p>
          <a:p>
            <a:r>
              <a:rPr lang="tr-TR" dirty="0"/>
              <a:t>İyot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8800" y="4485536"/>
            <a:ext cx="1846075" cy="184938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58" y="402538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77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024" y="1695450"/>
            <a:ext cx="10391775" cy="4351338"/>
          </a:xfrm>
        </p:spPr>
        <p:txBody>
          <a:bodyPr/>
          <a:lstStyle/>
          <a:p>
            <a:r>
              <a:rPr lang="tr-TR" dirty="0" smtClean="0"/>
              <a:t>Gebelik döneminde annenin enerji alımı;</a:t>
            </a:r>
          </a:p>
          <a:p>
            <a:r>
              <a:rPr lang="tr-TR" dirty="0" smtClean="0"/>
              <a:t>Fetüs, plasenta ve gebelikle ilgili diğer dokuların büyümesini sağlayacak,</a:t>
            </a:r>
          </a:p>
          <a:p>
            <a:r>
              <a:rPr lang="tr-TR" dirty="0" smtClean="0"/>
              <a:t>Gebeliğin artan </a:t>
            </a:r>
            <a:r>
              <a:rPr lang="tr-TR" dirty="0" err="1" smtClean="0"/>
              <a:t>metabolik</a:t>
            </a:r>
            <a:r>
              <a:rPr lang="tr-TR" dirty="0" smtClean="0"/>
              <a:t> ihtiyaçlarını karşılayacak,</a:t>
            </a:r>
          </a:p>
          <a:p>
            <a:r>
              <a:rPr lang="tr-TR" dirty="0" smtClean="0"/>
              <a:t>Doğumdan sonra annenin </a:t>
            </a:r>
            <a:r>
              <a:rPr lang="tr-TR" dirty="0" err="1" smtClean="0"/>
              <a:t>laktasyon</a:t>
            </a:r>
            <a:r>
              <a:rPr lang="tr-TR" dirty="0" smtClean="0"/>
              <a:t> için yeterli depolara sahip olmasını sağlayacak düzeyde olması gerekmektedir.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1343025" y="204788"/>
            <a:ext cx="10515600" cy="104457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ENERJİ 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6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320574" y="179844"/>
            <a:ext cx="10515600" cy="977898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ENERJİ GEREKSİNİMİ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10</a:t>
            </a:fld>
            <a:endParaRPr lang="tr-TR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597858"/>
              </p:ext>
            </p:extLst>
          </p:nvPr>
        </p:nvGraphicFramePr>
        <p:xfrm>
          <a:off x="1320574" y="1343027"/>
          <a:ext cx="9629774" cy="5149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4364"/>
                <a:gridCol w="2990756"/>
                <a:gridCol w="2704654"/>
              </a:tblGrid>
              <a:tr h="533919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GEBELİK ÖNCESİ AĞIRLIK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GEBELİKTE EK ENERJİ (</a:t>
                      </a:r>
                      <a:r>
                        <a:rPr lang="tr-TR" sz="2000" b="1" i="0" u="none" strike="noStrike" kern="1200" baseline="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kkal</a:t>
                      </a:r>
                      <a:r>
                        <a:rPr lang="tr-TR" sz="20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533919"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bg1"/>
                          </a:solidFill>
                        </a:rPr>
                        <a:t>0-3 ay</a:t>
                      </a:r>
                      <a:endParaRPr lang="tr-TR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1" i="0" u="none" strike="noStrike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3-9 ay </a:t>
                      </a:r>
                    </a:p>
                  </a:txBody>
                  <a:tcPr>
                    <a:solidFill>
                      <a:srgbClr val="5B9BD5"/>
                    </a:solidFill>
                  </a:tcPr>
                </a:tc>
              </a:tr>
              <a:tr h="5339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Gebelik Öncesi Ağırlık Zayıf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250</a:t>
                      </a:r>
                      <a:endParaRPr lang="tr-TR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300</a:t>
                      </a:r>
                      <a:endParaRPr lang="tr-TR" sz="2400" dirty="0"/>
                    </a:p>
                  </a:txBody>
                  <a:tcPr anchor="ctr"/>
                </a:tc>
              </a:tr>
              <a:tr h="9215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Gebelik Öncesi Ağırlık Normal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150</a:t>
                      </a:r>
                      <a:endParaRPr lang="tr-TR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300</a:t>
                      </a:r>
                      <a:endParaRPr lang="tr-TR" sz="2400" dirty="0"/>
                    </a:p>
                  </a:txBody>
                  <a:tcPr anchor="ctr"/>
                </a:tc>
              </a:tr>
              <a:tr h="9215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Gebelik Öncesi Ağırlık Hafif Şişman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Hiç</a:t>
                      </a:r>
                      <a:endParaRPr lang="tr-TR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300</a:t>
                      </a:r>
                      <a:endParaRPr lang="tr-TR" sz="2400" dirty="0"/>
                    </a:p>
                  </a:txBody>
                  <a:tcPr anchor="ctr"/>
                </a:tc>
              </a:tr>
              <a:tr h="1704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Gebelik Öncesi Ağırlık Şişman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Toplam </a:t>
                      </a:r>
                      <a:r>
                        <a:rPr lang="tr-TR" sz="2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1200-1500 kal/gün</a:t>
                      </a:r>
                      <a:endParaRPr lang="tr-TR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/>
                        <a:t>Gebelik öncesi ağırlığa göre normal</a:t>
                      </a:r>
                      <a:r>
                        <a:rPr lang="tr-TR" sz="2400" baseline="0" dirty="0" smtClean="0"/>
                        <a:t> gereksinim</a:t>
                      </a:r>
                      <a:endParaRPr lang="tr-TR" sz="2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25" y="17984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075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77925" y="1617558"/>
            <a:ext cx="6251026" cy="4351338"/>
          </a:xfrm>
        </p:spPr>
        <p:txBody>
          <a:bodyPr>
            <a:normAutofit/>
          </a:bodyPr>
          <a:lstStyle/>
          <a:p>
            <a:r>
              <a:rPr lang="tr-TR" dirty="0" smtClean="0"/>
              <a:t>Gebelikte </a:t>
            </a:r>
            <a:r>
              <a:rPr lang="tr-TR" dirty="0" err="1" smtClean="0"/>
              <a:t>fetal</a:t>
            </a:r>
            <a:r>
              <a:rPr lang="tr-TR" dirty="0" smtClean="0"/>
              <a:t>, </a:t>
            </a:r>
            <a:r>
              <a:rPr lang="tr-TR" dirty="0" err="1" smtClean="0"/>
              <a:t>plasental</a:t>
            </a:r>
            <a:r>
              <a:rPr lang="tr-TR" dirty="0" smtClean="0"/>
              <a:t> ve </a:t>
            </a:r>
            <a:r>
              <a:rPr lang="tr-TR" dirty="0" err="1" smtClean="0"/>
              <a:t>maternal</a:t>
            </a:r>
            <a:r>
              <a:rPr lang="tr-TR" dirty="0" smtClean="0"/>
              <a:t> doku artışını destekleyebilmek için özellikle gebeliğin ikinci ve üçüncü </a:t>
            </a:r>
            <a:r>
              <a:rPr lang="tr-TR" dirty="0" err="1" smtClean="0"/>
              <a:t>trimesterinde</a:t>
            </a:r>
            <a:r>
              <a:rPr lang="tr-TR" dirty="0" smtClean="0"/>
              <a:t> ek protein alımı gereklidir.</a:t>
            </a:r>
            <a:endParaRPr lang="tr-TR" dirty="0"/>
          </a:p>
          <a:p>
            <a:r>
              <a:rPr lang="tr-TR" dirty="0" smtClean="0"/>
              <a:t>Gebelik süresince yetersiz protein ve enerji alımı bebeğin doğum ağırlığını ve sağlığını olumsuz yönde etkilemektedir.</a:t>
            </a:r>
          </a:p>
          <a:p>
            <a:r>
              <a:rPr lang="tr-TR" dirty="0" smtClean="0"/>
              <a:t>Günlük protein alımının en az %50’si hayvansal kaynaklı proteinlerden gelmelidir.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1317625" y="256260"/>
            <a:ext cx="10515600" cy="104457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PROTEİN 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1270" y="935530"/>
            <a:ext cx="2834367" cy="147768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7367" y="2833280"/>
            <a:ext cx="3002175" cy="1721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kurubaklagiller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878" y="5075391"/>
            <a:ext cx="2834367" cy="1600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48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77925" y="204788"/>
            <a:ext cx="10515600" cy="104457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KALSİYUM 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77925" y="1663500"/>
            <a:ext cx="10515600" cy="4351338"/>
          </a:xfrm>
        </p:spPr>
        <p:txBody>
          <a:bodyPr/>
          <a:lstStyle/>
          <a:p>
            <a:r>
              <a:rPr lang="tr-TR" dirty="0"/>
              <a:t>Anne karnındaki bebeğin kemik gelişimi için anneden bebeğe kalsiyum geçişi olur.</a:t>
            </a:r>
          </a:p>
          <a:p>
            <a:r>
              <a:rPr lang="tr-TR" dirty="0"/>
              <a:t>Bu geçiş sırasında anne depolarının korunması ve ileride oluşabilecek kemik ve diş sorunlarının önlenebilmesi için yeterli miktarda kalsiyumdan zengin besin tüketilmelidir.</a:t>
            </a:r>
          </a:p>
          <a:p>
            <a:endParaRPr lang="tr-TR" dirty="0" smtClean="0"/>
          </a:p>
          <a:p>
            <a:endParaRPr lang="tr-TR" dirty="0"/>
          </a:p>
          <a:p>
            <a:r>
              <a:rPr lang="tr-TR" b="1" dirty="0"/>
              <a:t>En önemli </a:t>
            </a:r>
            <a:r>
              <a:rPr lang="tr-TR" b="1" dirty="0" smtClean="0"/>
              <a:t>kaynaklar</a:t>
            </a:r>
            <a:r>
              <a:rPr lang="tr-TR" b="1" dirty="0"/>
              <a:t>:</a:t>
            </a:r>
            <a:r>
              <a:rPr lang="tr-TR" b="1" dirty="0" smtClean="0"/>
              <a:t> </a:t>
            </a:r>
            <a:r>
              <a:rPr lang="tr-TR" dirty="0"/>
              <a:t>S</a:t>
            </a:r>
            <a:r>
              <a:rPr lang="tr-TR" dirty="0" smtClean="0"/>
              <a:t>üt</a:t>
            </a:r>
            <a:r>
              <a:rPr lang="tr-TR" dirty="0"/>
              <a:t>, yoğurt, peynir </a:t>
            </a: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12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1209" y="3839169"/>
            <a:ext cx="4071717" cy="265370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0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70000" y="181710"/>
            <a:ext cx="10515600" cy="1325563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DEMİR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70000" y="1791433"/>
            <a:ext cx="7405914" cy="4351338"/>
          </a:xfrm>
        </p:spPr>
        <p:txBody>
          <a:bodyPr>
            <a:normAutofit/>
          </a:bodyPr>
          <a:lstStyle/>
          <a:p>
            <a:r>
              <a:rPr lang="tr-TR" sz="3200" dirty="0"/>
              <a:t>Demir yetersizliğinde anemi (kansızlık) görülür.</a:t>
            </a:r>
          </a:p>
          <a:p>
            <a:r>
              <a:rPr lang="tr-TR" sz="3200" dirty="0" smtClean="0"/>
              <a:t>Bebeğin </a:t>
            </a:r>
            <a:r>
              <a:rPr lang="tr-TR" sz="3200" dirty="0"/>
              <a:t>anne karnında büyüdüğü ortamın oluşması ve doku yapımı arttığı </a:t>
            </a:r>
            <a:r>
              <a:rPr lang="tr-TR" sz="3200" dirty="0" smtClean="0"/>
              <a:t>için demir gereklidir.</a:t>
            </a:r>
          </a:p>
          <a:p>
            <a:r>
              <a:rPr lang="tr-TR" sz="3200" dirty="0" smtClean="0"/>
              <a:t>Fetüsün normal beyin gelişimi için de gereklidir.</a:t>
            </a:r>
            <a:endParaRPr lang="tr-TR" sz="3200" dirty="0"/>
          </a:p>
          <a:p>
            <a:endParaRPr lang="tr-TR" sz="320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13</a:t>
            </a:fld>
            <a:endParaRPr lang="tr-TR"/>
          </a:p>
        </p:txBody>
      </p:sp>
      <p:pic>
        <p:nvPicPr>
          <p:cNvPr id="5" name="Picture 4" descr="http://t1.gstatic.com/images?q=tbn:ANd9GcR1OhC1_Kz9HbuI_oUHn1-KSLGk_SZOu8brGL9z-DYAaA39bOZXG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7" t="5351" r="19266" b="5760"/>
          <a:stretch/>
        </p:blipFill>
        <p:spPr>
          <a:xfrm>
            <a:off x="9040148" y="2197100"/>
            <a:ext cx="2173952" cy="308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37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5 Dikdörtgen"/>
          <p:cNvSpPr>
            <a:spLocks noChangeArrowheads="1"/>
          </p:cNvSpPr>
          <p:nvPr/>
        </p:nvSpPr>
        <p:spPr bwMode="auto">
          <a:xfrm>
            <a:off x="1249361" y="1621404"/>
            <a:ext cx="6948487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tr-TR" sz="2800" dirty="0" smtClean="0">
                <a:latin typeface="+mn-lt"/>
              </a:rPr>
              <a:t>D</a:t>
            </a:r>
            <a:r>
              <a:rPr lang="en-US" sz="2800" dirty="0" err="1">
                <a:latin typeface="+mn-lt"/>
              </a:rPr>
              <a:t>emirden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zengin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besinler</a:t>
            </a:r>
            <a:r>
              <a:rPr lang="tr-TR" sz="2800" dirty="0" smtClean="0">
                <a:latin typeface="+mn-lt"/>
              </a:rPr>
              <a:t>;</a:t>
            </a:r>
          </a:p>
          <a:p>
            <a:pPr eaLnBrk="1" hangingPunct="1"/>
            <a:endParaRPr lang="tr-TR" sz="2800" dirty="0">
              <a:latin typeface="+mn-lt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tr-TR" sz="2800" dirty="0" smtClean="0">
                <a:latin typeface="+mn-lt"/>
              </a:rPr>
              <a:t>K</a:t>
            </a:r>
            <a:r>
              <a:rPr lang="en-US" sz="2800" dirty="0" err="1" smtClean="0">
                <a:latin typeface="+mn-lt"/>
              </a:rPr>
              <a:t>ırmızı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>
                <a:latin typeface="+mn-lt"/>
              </a:rPr>
              <a:t>et,</a:t>
            </a:r>
            <a:r>
              <a:rPr lang="tr-TR" sz="2800" dirty="0">
                <a:latin typeface="+mn-lt"/>
              </a:rPr>
              <a:t> </a:t>
            </a:r>
            <a:endParaRPr lang="tr-TR" sz="2800" dirty="0" smtClean="0">
              <a:latin typeface="+mn-lt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tr-TR" sz="2800" dirty="0" err="1">
                <a:latin typeface="+mn-lt"/>
              </a:rPr>
              <a:t>K</a:t>
            </a:r>
            <a:r>
              <a:rPr lang="en-US" sz="2800" dirty="0" err="1" smtClean="0">
                <a:latin typeface="+mn-lt"/>
              </a:rPr>
              <a:t>ümes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hayvanları</a:t>
            </a:r>
            <a:r>
              <a:rPr lang="tr-TR" sz="2800" dirty="0" smtClean="0">
                <a:latin typeface="+mn-lt"/>
              </a:rPr>
              <a:t> ve balık</a:t>
            </a:r>
            <a:r>
              <a:rPr lang="en-US" sz="2800" dirty="0" smtClean="0">
                <a:latin typeface="+mn-lt"/>
              </a:rPr>
              <a:t>, </a:t>
            </a:r>
            <a:endParaRPr lang="tr-TR" sz="2800" dirty="0" smtClean="0">
              <a:latin typeface="+mn-lt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tr-TR" sz="2800" dirty="0" smtClean="0">
                <a:latin typeface="+mn-lt"/>
              </a:rPr>
              <a:t>K</a:t>
            </a:r>
            <a:r>
              <a:rPr lang="en-US" sz="2800" dirty="0" err="1" smtClean="0">
                <a:latin typeface="+mn-lt"/>
              </a:rPr>
              <a:t>uru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baklagiller</a:t>
            </a:r>
            <a:r>
              <a:rPr lang="en-US" sz="2800" dirty="0">
                <a:latin typeface="+mn-lt"/>
              </a:rPr>
              <a:t>, </a:t>
            </a:r>
            <a:endParaRPr lang="tr-TR" sz="2800" dirty="0" smtClean="0">
              <a:latin typeface="+mn-lt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tr-TR" sz="2800" dirty="0" err="1">
                <a:latin typeface="+mn-lt"/>
              </a:rPr>
              <a:t>K</a:t>
            </a:r>
            <a:r>
              <a:rPr lang="en-US" sz="2800" dirty="0" err="1" smtClean="0">
                <a:latin typeface="+mn-lt"/>
              </a:rPr>
              <a:t>uru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meyveler</a:t>
            </a:r>
            <a:r>
              <a:rPr lang="tr-TR" sz="2800" dirty="0">
                <a:latin typeface="+mn-lt"/>
              </a:rPr>
              <a:t> </a:t>
            </a:r>
            <a:r>
              <a:rPr lang="tr-TR" sz="2800" dirty="0" smtClean="0">
                <a:latin typeface="+mn-lt"/>
              </a:rPr>
              <a:t>ve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pekmez</a:t>
            </a:r>
            <a:r>
              <a:rPr lang="tr-TR" sz="2800" dirty="0" smtClean="0">
                <a:latin typeface="+mn-lt"/>
              </a:rPr>
              <a:t>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tr-TR" sz="2800" dirty="0" smtClean="0">
                <a:latin typeface="+mn-lt"/>
              </a:rPr>
              <a:t>Yumurta</a:t>
            </a:r>
            <a:r>
              <a:rPr lang="en-US" sz="2800" dirty="0" smtClean="0">
                <a:latin typeface="+mn-lt"/>
              </a:rPr>
              <a:t> </a:t>
            </a:r>
            <a:endParaRPr lang="tr-TR" sz="2800" dirty="0">
              <a:latin typeface="+mn-lt"/>
            </a:endParaRPr>
          </a:p>
        </p:txBody>
      </p:sp>
      <p:sp>
        <p:nvSpPr>
          <p:cNvPr id="20485" name="9 Metin kutusu"/>
          <p:cNvSpPr txBox="1">
            <a:spLocks noChangeArrowheads="1"/>
          </p:cNvSpPr>
          <p:nvPr/>
        </p:nvSpPr>
        <p:spPr bwMode="auto">
          <a:xfrm>
            <a:off x="1249361" y="5111462"/>
            <a:ext cx="669766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800" dirty="0">
                <a:latin typeface="Calibri" panose="020F0502020204030204" pitchFamily="34" charset="0"/>
              </a:rPr>
              <a:t>Bitkisel </a:t>
            </a:r>
            <a:r>
              <a:rPr lang="tr-TR" sz="2800" dirty="0" smtClean="0">
                <a:latin typeface="Calibri" panose="020F0502020204030204" pitchFamily="34" charset="0"/>
              </a:rPr>
              <a:t>demir kaynakları, </a:t>
            </a:r>
            <a:r>
              <a:rPr lang="tr-TR" sz="2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C </a:t>
            </a:r>
            <a:r>
              <a:rPr lang="tr-TR" sz="2800" dirty="0">
                <a:solidFill>
                  <a:srgbClr val="FF0000"/>
                </a:solidFill>
                <a:latin typeface="Calibri" panose="020F0502020204030204" pitchFamily="34" charset="0"/>
              </a:rPr>
              <a:t>vitamini </a:t>
            </a:r>
            <a:r>
              <a:rPr lang="tr-TR" sz="2800" dirty="0" smtClean="0">
                <a:latin typeface="Calibri" panose="020F0502020204030204" pitchFamily="34" charset="0"/>
              </a:rPr>
              <a:t>kaynakları ile </a:t>
            </a:r>
            <a:r>
              <a:rPr lang="tr-TR" sz="2800" dirty="0">
                <a:latin typeface="Calibri" panose="020F0502020204030204" pitchFamily="34" charset="0"/>
              </a:rPr>
              <a:t>birlikte </a:t>
            </a:r>
            <a:r>
              <a:rPr lang="tr-TR" sz="2800" dirty="0" smtClean="0">
                <a:latin typeface="Calibri" panose="020F0502020204030204" pitchFamily="34" charset="0"/>
              </a:rPr>
              <a:t>tüketilmelidir.</a:t>
            </a:r>
            <a:endParaRPr lang="tr-TR" sz="2800" dirty="0">
              <a:latin typeface="Calibri" panose="020F0502020204030204" pitchFamily="34" charset="0"/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0381" y="1752487"/>
            <a:ext cx="3234580" cy="1698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4590" y="3761800"/>
            <a:ext cx="2626860" cy="2699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Unvan 1"/>
          <p:cNvSpPr>
            <a:spLocks noGrp="1"/>
          </p:cNvSpPr>
          <p:nvPr>
            <p:ph type="title"/>
          </p:nvPr>
        </p:nvSpPr>
        <p:spPr>
          <a:xfrm>
            <a:off x="1249361" y="115766"/>
            <a:ext cx="10515600" cy="1325563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DEMİR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8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6" descr="ane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252" y="1104900"/>
            <a:ext cx="2735263" cy="23479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2 İçerik Yer Tutucusu"/>
          <p:cNvSpPr>
            <a:spLocks noGrp="1"/>
          </p:cNvSpPr>
          <p:nvPr>
            <p:ph sz="quarter" idx="1"/>
          </p:nvPr>
        </p:nvSpPr>
        <p:spPr>
          <a:xfrm>
            <a:off x="1295400" y="2278856"/>
            <a:ext cx="6577013" cy="3409950"/>
          </a:xfrm>
        </p:spPr>
        <p:txBody>
          <a:bodyPr>
            <a:noAutofit/>
          </a:bodyPr>
          <a:lstStyle/>
          <a:p>
            <a:r>
              <a:rPr lang="tr-TR" dirty="0" smtClean="0"/>
              <a:t>Yeterli </a:t>
            </a:r>
            <a:r>
              <a:rPr lang="tr-TR" dirty="0" err="1"/>
              <a:t>folik</a:t>
            </a:r>
            <a:r>
              <a:rPr lang="tr-TR" dirty="0"/>
              <a:t> asit sayesinde </a:t>
            </a:r>
            <a:r>
              <a:rPr lang="tr-TR" dirty="0" smtClean="0"/>
              <a:t>kansızlık ve </a:t>
            </a:r>
            <a:r>
              <a:rPr lang="tr-TR" dirty="0" err="1" smtClean="0"/>
              <a:t>nöral</a:t>
            </a:r>
            <a:r>
              <a:rPr lang="tr-TR" dirty="0" smtClean="0"/>
              <a:t> tüp </a:t>
            </a:r>
            <a:r>
              <a:rPr lang="tr-TR" dirty="0" err="1" smtClean="0"/>
              <a:t>defektlerinin</a:t>
            </a:r>
            <a:r>
              <a:rPr lang="tr-TR" i="1" dirty="0" smtClean="0"/>
              <a:t> </a:t>
            </a:r>
            <a:r>
              <a:rPr lang="tr-TR" dirty="0"/>
              <a:t>önüne </a:t>
            </a:r>
            <a:r>
              <a:rPr lang="tr-TR" dirty="0" smtClean="0"/>
              <a:t>geçilir.</a:t>
            </a:r>
          </a:p>
          <a:p>
            <a:pPr>
              <a:defRPr/>
            </a:pPr>
            <a:r>
              <a:rPr lang="tr-TR" dirty="0"/>
              <a:t>Gebeler ve emzikli annelerin </a:t>
            </a:r>
            <a:r>
              <a:rPr lang="tr-TR" dirty="0" err="1" smtClean="0"/>
              <a:t>folik</a:t>
            </a:r>
            <a:r>
              <a:rPr lang="tr-TR" dirty="0" smtClean="0"/>
              <a:t> asit gereksinmesi artmaktadır. </a:t>
            </a:r>
          </a:p>
          <a:p>
            <a:pPr>
              <a:defRPr/>
            </a:pPr>
            <a:r>
              <a:rPr lang="tr-TR" dirty="0" smtClean="0"/>
              <a:t>Bu yüzden hekim </a:t>
            </a:r>
            <a:r>
              <a:rPr lang="tr-TR" dirty="0"/>
              <a:t>kontrolünde </a:t>
            </a:r>
            <a:r>
              <a:rPr lang="tr-TR" dirty="0" smtClean="0"/>
              <a:t>ekstra </a:t>
            </a:r>
            <a:r>
              <a:rPr lang="tr-TR" dirty="0" err="1"/>
              <a:t>folik</a:t>
            </a:r>
            <a:r>
              <a:rPr lang="tr-TR" dirty="0"/>
              <a:t> </a:t>
            </a:r>
            <a:r>
              <a:rPr lang="tr-TR" dirty="0" smtClean="0"/>
              <a:t>asit alımı önerilir</a:t>
            </a:r>
            <a:r>
              <a:rPr lang="tr-TR" dirty="0"/>
              <a:t>.</a:t>
            </a:r>
          </a:p>
          <a:p>
            <a:endParaRPr lang="tr-TR" dirty="0" smtClean="0"/>
          </a:p>
        </p:txBody>
      </p:sp>
      <p:pic>
        <p:nvPicPr>
          <p:cNvPr id="56322" name="Picture 2" descr="C:\Documents and Settings\Nurcan ÇETİN\Desktop\folikasitkullanimi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96414" y="4143382"/>
            <a:ext cx="2214578" cy="2263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1358915" y="96834"/>
            <a:ext cx="10515600" cy="1325563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FOLİK ASİT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2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Oval"/>
          <p:cNvSpPr/>
          <p:nvPr/>
        </p:nvSpPr>
        <p:spPr>
          <a:xfrm>
            <a:off x="9525001" y="5643563"/>
            <a:ext cx="714375" cy="78581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12" name="2 İçerik Yer Tutucusu"/>
          <p:cNvSpPr>
            <a:spLocks noGrp="1"/>
          </p:cNvSpPr>
          <p:nvPr>
            <p:ph sz="quarter" idx="1"/>
          </p:nvPr>
        </p:nvSpPr>
        <p:spPr>
          <a:xfrm>
            <a:off x="1380622" y="1699843"/>
            <a:ext cx="6577013" cy="34099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sz="3200" dirty="0" smtClean="0"/>
              <a:t>Başlıca </a:t>
            </a:r>
            <a:r>
              <a:rPr lang="tr-TR" sz="3200" dirty="0" err="1" smtClean="0"/>
              <a:t>folik</a:t>
            </a:r>
            <a:r>
              <a:rPr lang="tr-TR" sz="3200" dirty="0" smtClean="0"/>
              <a:t> asit kaynakları;</a:t>
            </a:r>
          </a:p>
          <a:p>
            <a:pPr marL="0" indent="0">
              <a:buNone/>
            </a:pPr>
            <a:endParaRPr lang="tr-TR" sz="3200" dirty="0"/>
          </a:p>
          <a:p>
            <a:r>
              <a:rPr lang="tr-TR" sz="3200" dirty="0" smtClean="0"/>
              <a:t>Kuru baklagiller,</a:t>
            </a:r>
          </a:p>
          <a:p>
            <a:endParaRPr lang="tr-TR" sz="3200" dirty="0" smtClean="0"/>
          </a:p>
          <a:p>
            <a:r>
              <a:rPr lang="tr-TR" sz="3200" dirty="0" smtClean="0"/>
              <a:t>Koyu yeşil yapraklı sebzeler</a:t>
            </a:r>
          </a:p>
          <a:p>
            <a:endParaRPr lang="tr-TR" sz="3200" dirty="0" smtClean="0"/>
          </a:p>
          <a:p>
            <a:r>
              <a:rPr lang="tr-TR" sz="3200" dirty="0" smtClean="0"/>
              <a:t>Turunçgiller</a:t>
            </a:r>
          </a:p>
          <a:p>
            <a:pPr marL="0" indent="0">
              <a:buNone/>
            </a:pPr>
            <a:endParaRPr lang="tr-TR" sz="3200" dirty="0" smtClean="0"/>
          </a:p>
          <a:p>
            <a:endParaRPr lang="tr-TR" sz="3200" dirty="0"/>
          </a:p>
          <a:p>
            <a:endParaRPr lang="tr-TR" sz="3200" dirty="0" smtClean="0"/>
          </a:p>
        </p:txBody>
      </p:sp>
      <p:pic>
        <p:nvPicPr>
          <p:cNvPr id="14" name="Picture 5" descr="http://www.rejimde.com/resimgoster.php?filename=resimler/haber/19706a323940bf7a90db.jpg&amp;width=280&amp;height=2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60332" y="763780"/>
            <a:ext cx="2079044" cy="16749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9649" y="2550620"/>
            <a:ext cx="3245925" cy="2163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9061" y="4714570"/>
            <a:ext cx="3147103" cy="2127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07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2 İçerik Yer Tutucusu"/>
          <p:cNvSpPr>
            <a:spLocks noGrp="1"/>
          </p:cNvSpPr>
          <p:nvPr>
            <p:ph sz="quarter" idx="1"/>
          </p:nvPr>
        </p:nvSpPr>
        <p:spPr>
          <a:xfrm>
            <a:off x="1177925" y="2035608"/>
            <a:ext cx="6835775" cy="3704792"/>
          </a:xfrm>
        </p:spPr>
        <p:txBody>
          <a:bodyPr/>
          <a:lstStyle/>
          <a:p>
            <a:r>
              <a:rPr lang="tr-TR" sz="3200" dirty="0"/>
              <a:t>İyot yetersizliği </a:t>
            </a:r>
            <a:r>
              <a:rPr lang="tr-TR" sz="3200" dirty="0" err="1"/>
              <a:t>folat</a:t>
            </a:r>
            <a:r>
              <a:rPr lang="tr-TR" sz="3200" dirty="0"/>
              <a:t> yetersizliğinde olduğu gibi beyin gelişimini olumsuz yönde etkiler.</a:t>
            </a:r>
          </a:p>
          <a:p>
            <a:endParaRPr lang="tr-TR" sz="3200" dirty="0"/>
          </a:p>
          <a:p>
            <a:r>
              <a:rPr lang="tr-TR" sz="3200" dirty="0"/>
              <a:t>İyotlu tuz ile beyin gelişimindeki geriliğin önüne geçilebilir.</a:t>
            </a:r>
          </a:p>
        </p:txBody>
      </p:sp>
      <p:pic>
        <p:nvPicPr>
          <p:cNvPr id="6" name="Picture 2" descr="http://www.ajansdiyarbakir.com/haberresim/iyotlu%20tu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7867" y="2158241"/>
            <a:ext cx="3714776" cy="2719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Oval"/>
          <p:cNvSpPr/>
          <p:nvPr/>
        </p:nvSpPr>
        <p:spPr>
          <a:xfrm>
            <a:off x="9525001" y="5572125"/>
            <a:ext cx="714375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8" name="Unvan 1"/>
          <p:cNvSpPr>
            <a:spLocks noGrp="1"/>
          </p:cNvSpPr>
          <p:nvPr>
            <p:ph type="title"/>
          </p:nvPr>
        </p:nvSpPr>
        <p:spPr>
          <a:xfrm>
            <a:off x="1377043" y="174047"/>
            <a:ext cx="10515600" cy="1325563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İYOT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67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59114" y="235623"/>
            <a:ext cx="10515600" cy="1085850"/>
          </a:xfrm>
        </p:spPr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  <a:latin typeface="+mn-lt"/>
              </a:rPr>
              <a:t>GEBELİKTE YAYGIN GÖRÜLEN BESLENME SORUNLARI</a:t>
            </a:r>
            <a:endParaRPr lang="tr-TR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6914" y="2278097"/>
            <a:ext cx="6273800" cy="4052661"/>
          </a:xfrm>
        </p:spPr>
        <p:txBody>
          <a:bodyPr>
            <a:normAutofit/>
          </a:bodyPr>
          <a:lstStyle/>
          <a:p>
            <a:r>
              <a:rPr lang="tr-TR" sz="4000" dirty="0" smtClean="0"/>
              <a:t>Bulantı ve kusma</a:t>
            </a:r>
          </a:p>
          <a:p>
            <a:r>
              <a:rPr lang="tr-TR" sz="4000" dirty="0" err="1" smtClean="0"/>
              <a:t>Konstipasyon</a:t>
            </a:r>
            <a:r>
              <a:rPr lang="tr-TR" sz="4000" dirty="0" smtClean="0"/>
              <a:t> (Kabızlık)</a:t>
            </a:r>
          </a:p>
          <a:p>
            <a:r>
              <a:rPr lang="tr-TR" sz="4000" dirty="0" smtClean="0"/>
              <a:t>Anemi</a:t>
            </a:r>
          </a:p>
          <a:p>
            <a:r>
              <a:rPr lang="tr-TR" sz="4000" dirty="0" smtClean="0"/>
              <a:t>Aşerme</a:t>
            </a:r>
          </a:p>
          <a:p>
            <a:endParaRPr lang="tr-TR" sz="2400" dirty="0" smtClean="0"/>
          </a:p>
          <a:p>
            <a:endParaRPr lang="tr-TR" sz="24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18</a:t>
            </a:fld>
            <a:endParaRPr lang="tr-TR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022" y="2278097"/>
            <a:ext cx="2959516" cy="324024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5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47324" y="6191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tr-TR" sz="4000" b="1" dirty="0">
                <a:solidFill>
                  <a:srgbClr val="FF0000"/>
                </a:solidFill>
                <a:latin typeface="+mn-lt"/>
              </a:rPr>
              <a:t>BULANTI</a:t>
            </a:r>
            <a:r>
              <a:rPr lang="tr-TR" sz="36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</a:rPr>
              <a:t>VE </a:t>
            </a:r>
            <a:r>
              <a:rPr lang="tr-TR" sz="3600" b="1" dirty="0">
                <a:solidFill>
                  <a:srgbClr val="FF0000"/>
                </a:solidFill>
                <a:latin typeface="+mn-lt"/>
              </a:rPr>
              <a:t>KUSMA</a:t>
            </a:r>
            <a:endParaRPr lang="tr-TR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1247324" y="1619252"/>
            <a:ext cx="8043861" cy="4873625"/>
          </a:xfrm>
        </p:spPr>
        <p:txBody>
          <a:bodyPr>
            <a:normAutofit lnSpcReduction="10000"/>
          </a:bodyPr>
          <a:lstStyle/>
          <a:p>
            <a:pPr marL="274320" indent="-274320">
              <a:buNone/>
              <a:defRPr/>
            </a:pPr>
            <a:r>
              <a:rPr lang="tr-TR" sz="3000" dirty="0"/>
              <a:t>Öneriler;</a:t>
            </a:r>
          </a:p>
          <a:p>
            <a:pPr>
              <a:defRPr/>
            </a:pPr>
            <a:r>
              <a:rPr lang="tr-TR" sz="3000" dirty="0" smtClean="0"/>
              <a:t>Sık aralıklarla ve az miktarda öğünler yapılmalıdır.</a:t>
            </a:r>
            <a:endParaRPr lang="tr-TR" sz="3000" dirty="0"/>
          </a:p>
          <a:p>
            <a:pPr>
              <a:defRPr/>
            </a:pPr>
            <a:r>
              <a:rPr lang="tr-TR" sz="3000" dirty="0"/>
              <a:t>Kuru ve enerji veren </a:t>
            </a:r>
            <a:r>
              <a:rPr lang="tr-TR" sz="3000" dirty="0" smtClean="0"/>
              <a:t>besinler (kraker, tuzlu bisküvi gibi)</a:t>
            </a:r>
            <a:endParaRPr lang="tr-TR" sz="3000" dirty="0"/>
          </a:p>
          <a:p>
            <a:pPr>
              <a:defRPr/>
            </a:pPr>
            <a:r>
              <a:rPr lang="tr-TR" sz="3000" dirty="0" smtClean="0"/>
              <a:t>Yemeklerle birlikte sıvı alımından kaçınılmalıdır.</a:t>
            </a:r>
            <a:endParaRPr lang="tr-TR" sz="3000" dirty="0"/>
          </a:p>
          <a:p>
            <a:pPr>
              <a:defRPr/>
            </a:pPr>
            <a:r>
              <a:rPr lang="tr-TR" sz="3000" dirty="0"/>
              <a:t>Yemek kokularının yoğun olduğu ortamlardan </a:t>
            </a:r>
            <a:r>
              <a:rPr lang="tr-TR" sz="3000" dirty="0" smtClean="0"/>
              <a:t>sakınılmalıdır.</a:t>
            </a:r>
            <a:endParaRPr lang="tr-TR" sz="3000" dirty="0"/>
          </a:p>
          <a:p>
            <a:pPr>
              <a:defRPr/>
            </a:pPr>
            <a:r>
              <a:rPr lang="tr-TR" sz="3000" dirty="0"/>
              <a:t>Yavaş yemek yeme alışkanlığı </a:t>
            </a:r>
            <a:r>
              <a:rPr lang="tr-TR" sz="3000" dirty="0" smtClean="0"/>
              <a:t>edinilmeli ve öğün hacmi azaltılmalıdır.</a:t>
            </a:r>
            <a:endParaRPr lang="tr-TR" sz="3000" dirty="0"/>
          </a:p>
          <a:p>
            <a:pPr>
              <a:defRPr/>
            </a:pPr>
            <a:r>
              <a:rPr lang="tr-TR" sz="3000" dirty="0"/>
              <a:t>Kızartma ve yağlı besinlerden </a:t>
            </a:r>
            <a:r>
              <a:rPr lang="tr-TR" sz="3000" dirty="0" smtClean="0"/>
              <a:t>uzak durulmalıdır.</a:t>
            </a:r>
            <a:endParaRPr lang="tr-TR" sz="3000" dirty="0"/>
          </a:p>
        </p:txBody>
      </p:sp>
      <p:pic>
        <p:nvPicPr>
          <p:cNvPr id="4" name="Picture 4" descr="42-159834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43586" y="1535115"/>
            <a:ext cx="2319338" cy="2520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Oval"/>
          <p:cNvSpPr/>
          <p:nvPr/>
        </p:nvSpPr>
        <p:spPr>
          <a:xfrm>
            <a:off x="9596439" y="5643564"/>
            <a:ext cx="642937" cy="92868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9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41870" y="115766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KONSTİPASYON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</a:rPr>
              <a:t> (KABIZLIK)</a:t>
            </a:r>
            <a:endParaRPr lang="tr-TR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3251" name="2 İçerik Yer Tutucusu"/>
          <p:cNvSpPr>
            <a:spLocks noGrp="1"/>
          </p:cNvSpPr>
          <p:nvPr>
            <p:ph sz="quarter" idx="1"/>
          </p:nvPr>
        </p:nvSpPr>
        <p:spPr>
          <a:xfrm>
            <a:off x="1241870" y="1970087"/>
            <a:ext cx="7829550" cy="390048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tr-TR" sz="3000" dirty="0" smtClean="0"/>
              <a:t>Öneriler:</a:t>
            </a:r>
            <a:endParaRPr lang="tr-TR" sz="3000" dirty="0"/>
          </a:p>
          <a:p>
            <a:pPr eaLnBrk="1" hangingPunct="1"/>
            <a:r>
              <a:rPr lang="tr-TR" sz="3000" dirty="0"/>
              <a:t>Bol posalı besinler </a:t>
            </a:r>
            <a:r>
              <a:rPr lang="tr-TR" sz="3000" dirty="0" smtClean="0"/>
              <a:t>tüketilmelidir. </a:t>
            </a:r>
            <a:endParaRPr lang="tr-TR" sz="3000" dirty="0"/>
          </a:p>
          <a:p>
            <a:pPr eaLnBrk="1" hangingPunct="1"/>
            <a:r>
              <a:rPr lang="tr-TR" sz="3000" dirty="0"/>
              <a:t>Sıvı alımı </a:t>
            </a:r>
            <a:r>
              <a:rPr lang="tr-TR" sz="3000" dirty="0" smtClean="0"/>
              <a:t>arttırılmalıdır (10-12 bardak </a:t>
            </a:r>
            <a:r>
              <a:rPr lang="tr-TR" sz="3000" dirty="0"/>
              <a:t>su</a:t>
            </a:r>
            <a:r>
              <a:rPr lang="tr-TR" sz="3000" dirty="0" smtClean="0"/>
              <a:t>).</a:t>
            </a:r>
            <a:endParaRPr lang="tr-TR" sz="3000" dirty="0"/>
          </a:p>
          <a:p>
            <a:pPr eaLnBrk="1" hangingPunct="1"/>
            <a:r>
              <a:rPr lang="tr-TR" sz="3000" dirty="0" err="1"/>
              <a:t>Laksatifler</a:t>
            </a:r>
            <a:r>
              <a:rPr lang="tr-TR" sz="3000" dirty="0"/>
              <a:t> yerine doğal besinler </a:t>
            </a:r>
            <a:r>
              <a:rPr lang="tr-TR" sz="3000" dirty="0" smtClean="0"/>
              <a:t>kullanılmalıdır. </a:t>
            </a:r>
            <a:r>
              <a:rPr lang="tr-TR" sz="3000" dirty="0"/>
              <a:t>(kuru erik, kuru kayısı vb.)</a:t>
            </a:r>
          </a:p>
          <a:p>
            <a:pPr eaLnBrk="1" hangingPunct="1"/>
            <a:r>
              <a:rPr lang="tr-TR" sz="3000" dirty="0"/>
              <a:t>Düzenli fiziksel </a:t>
            </a:r>
            <a:r>
              <a:rPr lang="tr-TR" sz="3000" dirty="0" smtClean="0"/>
              <a:t>aktivite yapılmalıdır.</a:t>
            </a:r>
            <a:endParaRPr lang="tr-TR" sz="3000" dirty="0"/>
          </a:p>
        </p:txBody>
      </p:sp>
      <p:pic>
        <p:nvPicPr>
          <p:cNvPr id="4" name="Picture 7" descr="42-156993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1" y="2239627"/>
            <a:ext cx="2232469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Oval"/>
          <p:cNvSpPr/>
          <p:nvPr/>
        </p:nvSpPr>
        <p:spPr>
          <a:xfrm>
            <a:off x="9525001" y="5643563"/>
            <a:ext cx="714375" cy="78581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0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1020593" y="1432633"/>
            <a:ext cx="11402061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3200" b="1" u="sng" dirty="0" smtClean="0"/>
              <a:t>Posa içeren besinler:</a:t>
            </a:r>
          </a:p>
          <a:p>
            <a:pPr>
              <a:buFont typeface="Arial" panose="020B0604020202020204" pitchFamily="34" charset="0"/>
              <a:buChar char="•"/>
            </a:pPr>
            <a:endParaRPr lang="tr-TR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tr-TR" sz="3200" dirty="0" smtClean="0"/>
              <a:t>Taze sebze ve meyveler</a:t>
            </a:r>
          </a:p>
          <a:p>
            <a:pPr>
              <a:buFont typeface="Arial" panose="020B0604020202020204" pitchFamily="34" charset="0"/>
              <a:buChar char="•"/>
            </a:pPr>
            <a:endParaRPr lang="tr-TR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tr-TR" sz="3200" dirty="0" err="1" smtClean="0"/>
              <a:t>Kurubaklagiller</a:t>
            </a:r>
            <a:endParaRPr lang="tr-TR" sz="3200" dirty="0" smtClean="0"/>
          </a:p>
          <a:p>
            <a:pPr>
              <a:buFont typeface="Arial" panose="020B0604020202020204" pitchFamily="34" charset="0"/>
              <a:buChar char="•"/>
            </a:pPr>
            <a:endParaRPr lang="tr-TR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tr-TR" sz="3200" dirty="0" smtClean="0"/>
              <a:t>Rafine edilmemiş tahıllar</a:t>
            </a:r>
          </a:p>
        </p:txBody>
      </p:sp>
      <p:pic>
        <p:nvPicPr>
          <p:cNvPr id="8" name="Picture 5" descr="http://www.rejimde.com/resimgoster.php?filename=resimler/haber/19706a323940bf7a90db.jpg&amp;width=280&amp;height=2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3688" y="1337987"/>
            <a:ext cx="2527772" cy="20364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0435" y="3469065"/>
            <a:ext cx="2930039" cy="292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6371" y="3896154"/>
            <a:ext cx="3389490" cy="2430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4" y="99338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1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92225" y="115766"/>
            <a:ext cx="10515600" cy="1325563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ANEMİ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92225" y="1779466"/>
            <a:ext cx="10515600" cy="4351338"/>
          </a:xfrm>
        </p:spPr>
        <p:txBody>
          <a:bodyPr/>
          <a:lstStyle/>
          <a:p>
            <a:r>
              <a:rPr lang="tr-TR" dirty="0" smtClean="0"/>
              <a:t>Gebelik döneminde anemi</a:t>
            </a:r>
            <a:r>
              <a:rPr lang="tr-TR" dirty="0"/>
              <a:t>;</a:t>
            </a:r>
            <a:r>
              <a:rPr lang="tr-TR" dirty="0" smtClean="0"/>
              <a:t> anne ve bebek sağlığı için ciddi sorunlar oluşturabilmektedir.</a:t>
            </a:r>
          </a:p>
          <a:p>
            <a:r>
              <a:rPr lang="tr-TR" dirty="0" smtClean="0"/>
              <a:t>Demirden zengin kırmızı et, yumurta, kuru meyveler, kuru baklagiller gibi besinlerin tüketimi sağlanmalıdır.</a:t>
            </a:r>
            <a:endParaRPr lang="tr-TR" dirty="0"/>
          </a:p>
          <a:p>
            <a:r>
              <a:rPr lang="tr-TR" dirty="0" smtClean="0"/>
              <a:t>Yemeklerle birlikte çay ve kahve tüketiminden kaçınılmalıdır.</a:t>
            </a:r>
            <a:endParaRPr lang="tr-TR" dirty="0"/>
          </a:p>
          <a:p>
            <a:r>
              <a:rPr lang="tr-TR" dirty="0" smtClean="0"/>
              <a:t>Öğünlerde C vitamininden zengin besinlere yer verilmelidir.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22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18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43025" y="194472"/>
            <a:ext cx="10515600" cy="1127126"/>
          </a:xfrm>
        </p:spPr>
        <p:txBody>
          <a:bodyPr/>
          <a:lstStyle/>
          <a:p>
            <a:pPr>
              <a:defRPr/>
            </a:pPr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AŞERME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6323" name="2 İçerik Yer Tutucusu"/>
          <p:cNvSpPr>
            <a:spLocks noGrp="1"/>
          </p:cNvSpPr>
          <p:nvPr>
            <p:ph sz="quarter" idx="1"/>
          </p:nvPr>
        </p:nvSpPr>
        <p:spPr>
          <a:xfrm>
            <a:off x="1177925" y="1785942"/>
            <a:ext cx="7110420" cy="4588665"/>
          </a:xfrm>
        </p:spPr>
        <p:txBody>
          <a:bodyPr>
            <a:noAutofit/>
          </a:bodyPr>
          <a:lstStyle/>
          <a:p>
            <a:r>
              <a:rPr lang="tr-TR" sz="3200" dirty="0"/>
              <a:t>Aşermede besinlere karşı aşırı bir istek dışında aşırı bir isteksizlik durumu da söz konusu olabilir. </a:t>
            </a:r>
            <a:endParaRPr lang="tr-TR" sz="3200" dirty="0" smtClean="0"/>
          </a:p>
          <a:p>
            <a:endParaRPr lang="tr-TR" sz="3200" dirty="0"/>
          </a:p>
          <a:p>
            <a:r>
              <a:rPr lang="tr-TR" sz="3200" dirty="0" smtClean="0"/>
              <a:t>İsteksizlik durumunda benzer besin değerine sahip başka bir besin tüketilerek eksiklik tamamlanabilir.</a:t>
            </a:r>
          </a:p>
          <a:p>
            <a:pPr eaLnBrk="1" hangingPunct="1"/>
            <a:endParaRPr lang="tr-TR" sz="3200" dirty="0" smtClean="0"/>
          </a:p>
          <a:p>
            <a:endParaRPr lang="tr-TR" sz="3200" dirty="0" smtClean="0"/>
          </a:p>
          <a:p>
            <a:pPr eaLnBrk="1" hangingPunct="1"/>
            <a:endParaRPr lang="tr-TR" sz="3200" dirty="0" smtClean="0"/>
          </a:p>
        </p:txBody>
      </p:sp>
      <p:pic>
        <p:nvPicPr>
          <p:cNvPr id="52226" name="Picture 2" descr="G:\01crave13dm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4" y="839789"/>
            <a:ext cx="1643074" cy="2428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228" name="Picture 4" descr="G:\aşerm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13083" y="3559969"/>
            <a:ext cx="1638300" cy="2547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Oval"/>
          <p:cNvSpPr/>
          <p:nvPr/>
        </p:nvSpPr>
        <p:spPr>
          <a:xfrm>
            <a:off x="9525001" y="5643564"/>
            <a:ext cx="714375" cy="92868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0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304925" y="196397"/>
            <a:ext cx="10515600" cy="115252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OBEZİTE VE GEBELİK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04925" y="1893887"/>
            <a:ext cx="6955971" cy="47815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tr-TR" dirty="0" smtClean="0"/>
              <a:t>Gebelik, </a:t>
            </a:r>
            <a:r>
              <a:rPr lang="tr-TR" dirty="0" err="1" smtClean="0"/>
              <a:t>fetal</a:t>
            </a:r>
            <a:r>
              <a:rPr lang="tr-TR" dirty="0" smtClean="0"/>
              <a:t> ve </a:t>
            </a:r>
            <a:r>
              <a:rPr lang="tr-TR" dirty="0" err="1" smtClean="0"/>
              <a:t>maternal</a:t>
            </a:r>
            <a:r>
              <a:rPr lang="tr-TR" dirty="0" smtClean="0"/>
              <a:t> doku artışı ile birlikte pozitif enerji dengesinin olduğu </a:t>
            </a:r>
            <a:r>
              <a:rPr lang="tr-TR" dirty="0" err="1" smtClean="0"/>
              <a:t>anabolik</a:t>
            </a:r>
            <a:r>
              <a:rPr lang="tr-TR" dirty="0" smtClean="0"/>
              <a:t> bir süreçtir.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Anne ve bebek sağlığı açısından en iyi sonuçların elde edilebilmesi için annenin hem gebeliğe normal vücut ağırlığıyla başlaması hem de gebelikte uygun ağırlık kazanımını sağlaması gerekmektedir.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24</a:t>
            </a:fld>
            <a:endParaRPr lang="tr-TR"/>
          </a:p>
        </p:txBody>
      </p:sp>
      <p:pic>
        <p:nvPicPr>
          <p:cNvPr id="5122" name="Picture 2" descr="Gebelik, KadÄ±n, Profil, Ãreme, GÃ¶bek, Hamile, Ãocuk, 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117" y="1711325"/>
            <a:ext cx="2193647" cy="384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457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72028" y="198202"/>
            <a:ext cx="10515600" cy="115252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OBEZİTE PREVALANSI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72028" y="1711325"/>
            <a:ext cx="9916886" cy="47815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tr-TR" dirty="0"/>
              <a:t>Diğer dünya ülkelerinde olduğu gibi ülkemizde </a:t>
            </a:r>
            <a:r>
              <a:rPr lang="tr-TR" dirty="0" err="1"/>
              <a:t>obezite</a:t>
            </a:r>
            <a:r>
              <a:rPr lang="tr-TR" dirty="0"/>
              <a:t> görülme sıklığı gün geçtikçe artmakta ve bu artışa paralel olarak gebelik </a:t>
            </a:r>
            <a:r>
              <a:rPr lang="tr-TR" dirty="0" err="1"/>
              <a:t>obezitesi</a:t>
            </a:r>
            <a:r>
              <a:rPr lang="tr-TR" dirty="0"/>
              <a:t> de giderek artmaktadır. </a:t>
            </a:r>
            <a:endParaRPr lang="tr-TR" dirty="0" smtClean="0"/>
          </a:p>
          <a:p>
            <a:pPr>
              <a:lnSpc>
                <a:spcPct val="100000"/>
              </a:lnSpc>
            </a:pPr>
            <a:r>
              <a:rPr lang="tr-TR" dirty="0" smtClean="0"/>
              <a:t>Türkiye Beslenme ve Sağlık Araştırması (TBSA 2010) sonuçlarına göre </a:t>
            </a:r>
            <a:r>
              <a:rPr lang="tr-TR" dirty="0" err="1" smtClean="0"/>
              <a:t>obezite</a:t>
            </a:r>
            <a:r>
              <a:rPr lang="tr-TR" dirty="0" smtClean="0"/>
              <a:t> sıklığı 19 yaş üzeri kadınlarda %41 olarak bulunmuştur.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Hem dünyada hem de ülkemizde özellikle doğurganlık çağındaki kadınlarda </a:t>
            </a:r>
            <a:r>
              <a:rPr lang="tr-TR" dirty="0" err="1" smtClean="0"/>
              <a:t>obezitenin</a:t>
            </a:r>
            <a:r>
              <a:rPr lang="tr-TR" dirty="0" smtClean="0"/>
              <a:t> önemli bir sorun olduğu dikkat çekmektedir.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25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57" y="303651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72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77925" y="227356"/>
            <a:ext cx="10831286" cy="1152525"/>
          </a:xfrm>
        </p:spPr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  <a:latin typeface="+mn-lt"/>
              </a:rPr>
              <a:t>GEBELİKTE OBEZİTENİN NEDENLERİ VE RİSK FAKTÖRLERİ</a:t>
            </a:r>
            <a:endParaRPr lang="tr-TR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11787"/>
            <a:ext cx="10860314" cy="12931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tr-TR" dirty="0"/>
              <a:t>Gebelik döneminde görülen </a:t>
            </a:r>
            <a:r>
              <a:rPr lang="tr-TR" dirty="0" err="1"/>
              <a:t>obezitenin</a:t>
            </a:r>
            <a:r>
              <a:rPr lang="tr-TR" dirty="0"/>
              <a:t> en önemli </a:t>
            </a:r>
            <a:r>
              <a:rPr lang="tr-TR" dirty="0" smtClean="0"/>
              <a:t>nedenleri </a:t>
            </a:r>
            <a:r>
              <a:rPr lang="tr-TR" dirty="0"/>
              <a:t>annenin gebeliğe fazla kilolu veya </a:t>
            </a:r>
            <a:r>
              <a:rPr lang="tr-TR" dirty="0" err="1"/>
              <a:t>obez</a:t>
            </a:r>
            <a:r>
              <a:rPr lang="tr-TR" dirty="0"/>
              <a:t> olarak başlaması ve gebelik süresince aşırı ağırlık kazanımıdır.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5" name="Metin kutusu 4"/>
          <p:cNvSpPr txBox="1"/>
          <p:nvPr/>
        </p:nvSpPr>
        <p:spPr>
          <a:xfrm>
            <a:off x="838200" y="3667344"/>
            <a:ext cx="54029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Çevresel Faktörler: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Dengesiz beslenme,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Yetersiz fiziksel aktivite veya aktivite olanaklarına ulaşma güçlüğü</a:t>
            </a:r>
            <a:endParaRPr lang="tr-TR" sz="2800" dirty="0"/>
          </a:p>
        </p:txBody>
      </p:sp>
      <p:sp>
        <p:nvSpPr>
          <p:cNvPr id="6" name="Metin kutusu 5"/>
          <p:cNvSpPr txBox="1"/>
          <p:nvPr/>
        </p:nvSpPr>
        <p:spPr>
          <a:xfrm>
            <a:off x="5950857" y="3667344"/>
            <a:ext cx="540294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err="1" smtClean="0"/>
              <a:t>Maternal</a:t>
            </a:r>
            <a:r>
              <a:rPr lang="tr-TR" sz="2800" b="1" dirty="0" smtClean="0"/>
              <a:t> Faktörler: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Sosyo</a:t>
            </a:r>
            <a:r>
              <a:rPr lang="tr-TR" sz="2800" dirty="0" smtClean="0"/>
              <a:t>-kültürel nedenler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Genetik ve </a:t>
            </a:r>
            <a:r>
              <a:rPr lang="tr-TR" sz="2800" dirty="0" err="1" smtClean="0"/>
              <a:t>epigenetik</a:t>
            </a:r>
            <a:r>
              <a:rPr lang="tr-TR" sz="2800" dirty="0" smtClean="0"/>
              <a:t> faktörler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Bazı endokrin hastalıklar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Antropometrik</a:t>
            </a:r>
            <a:r>
              <a:rPr lang="tr-TR" sz="2800" dirty="0" smtClean="0"/>
              <a:t> ve fizyolojik faktörler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Psikolojik faktörler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2001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77925" y="202285"/>
            <a:ext cx="10899775" cy="1152525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  <a:latin typeface="+mn-lt"/>
              </a:rPr>
              <a:t>GEBELİKTE OBEZİTENİN MATERNAL VE FETAL SONUÇLARI</a:t>
            </a:r>
            <a:endParaRPr lang="tr-TR" sz="3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08100" y="1622425"/>
            <a:ext cx="9916886" cy="47815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tr-TR" dirty="0" smtClean="0"/>
              <a:t>Gebelik hipertansiyonu,</a:t>
            </a:r>
          </a:p>
          <a:p>
            <a:pPr>
              <a:lnSpc>
                <a:spcPct val="100000"/>
              </a:lnSpc>
            </a:pPr>
            <a:r>
              <a:rPr lang="tr-TR" dirty="0" err="1" smtClean="0"/>
              <a:t>Gestasyonel</a:t>
            </a:r>
            <a:r>
              <a:rPr lang="tr-TR" dirty="0" smtClean="0"/>
              <a:t> diyabet,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Doğuma ilişkin sonuçlar,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Doğum sonrası ağırlık kontrolünde güçlükler,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Emzirme etkinliğinin azalması,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Prematüre doğum ve bebek ölümleri,</a:t>
            </a:r>
          </a:p>
          <a:p>
            <a:pPr>
              <a:lnSpc>
                <a:spcPct val="100000"/>
              </a:lnSpc>
            </a:pPr>
            <a:r>
              <a:rPr lang="tr-TR" dirty="0" err="1" smtClean="0"/>
              <a:t>Makrozomi</a:t>
            </a:r>
            <a:r>
              <a:rPr lang="tr-TR" dirty="0" smtClean="0"/>
              <a:t> ve düşük doğum ağırlığı,</a:t>
            </a:r>
          </a:p>
          <a:p>
            <a:pPr>
              <a:lnSpc>
                <a:spcPct val="100000"/>
              </a:lnSpc>
            </a:pPr>
            <a:r>
              <a:rPr lang="tr-TR" dirty="0" smtClean="0"/>
              <a:t>Fetüste anomaliler.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27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8106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98801" y="206255"/>
            <a:ext cx="10515600" cy="1144586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ENERJİ KISITLAMASI 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77925" y="1769820"/>
            <a:ext cx="10277476" cy="4351338"/>
          </a:xfrm>
        </p:spPr>
        <p:txBody>
          <a:bodyPr>
            <a:noAutofit/>
          </a:bodyPr>
          <a:lstStyle/>
          <a:p>
            <a:r>
              <a:rPr lang="tr-TR" dirty="0" smtClean="0"/>
              <a:t>Zayıflama </a:t>
            </a:r>
            <a:r>
              <a:rPr lang="tr-TR" dirty="0"/>
              <a:t>programlarının uygulanması, gerek fetüsü gerekse süt </a:t>
            </a:r>
            <a:r>
              <a:rPr lang="tr-TR" dirty="0" smtClean="0"/>
              <a:t>salınımını </a:t>
            </a:r>
            <a:r>
              <a:rPr lang="tr-TR" dirty="0"/>
              <a:t>olumsuz yönde etkilediğinden sakıncalı görülmektedir. </a:t>
            </a:r>
            <a:endParaRPr lang="tr-TR" dirty="0" smtClean="0"/>
          </a:p>
          <a:p>
            <a:endParaRPr lang="tr-TR" dirty="0"/>
          </a:p>
          <a:p>
            <a:r>
              <a:rPr lang="tr-TR" dirty="0"/>
              <a:t>Esas olan gebelik öncesi dönemde, gebelikten 3-4 ay önce kadının uygun ağırlığa getirilmesidir. </a:t>
            </a:r>
          </a:p>
          <a:p>
            <a:endParaRPr lang="tr-TR" dirty="0"/>
          </a:p>
          <a:p>
            <a:r>
              <a:rPr lang="tr-TR" dirty="0"/>
              <a:t>G</a:t>
            </a:r>
            <a:r>
              <a:rPr lang="tr-TR" dirty="0" smtClean="0"/>
              <a:t>ebeliğin </a:t>
            </a:r>
            <a:r>
              <a:rPr lang="tr-TR" dirty="0"/>
              <a:t>başlangıcından </a:t>
            </a:r>
            <a:r>
              <a:rPr lang="tr-TR" dirty="0" smtClean="0"/>
              <a:t>itibaren </a:t>
            </a:r>
            <a:r>
              <a:rPr lang="tr-TR" dirty="0"/>
              <a:t>annenin yanlış beslenme alışkanlıkları düzeltilerek, gebelik için gerekli besin ögelerini sağlayan dengeli bir beslenme programı uygulanmalıdır. </a:t>
            </a:r>
          </a:p>
          <a:p>
            <a:endParaRPr lang="tr-TR" dirty="0"/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28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899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81075" y="1625600"/>
            <a:ext cx="10248900" cy="4351338"/>
          </a:xfrm>
        </p:spPr>
        <p:txBody>
          <a:bodyPr/>
          <a:lstStyle/>
          <a:p>
            <a:r>
              <a:rPr lang="tr-TR" dirty="0" smtClean="0"/>
              <a:t>Gebelik </a:t>
            </a:r>
            <a:r>
              <a:rPr lang="tr-TR" dirty="0"/>
              <a:t>sırasında, özellikle 4</a:t>
            </a:r>
            <a:r>
              <a:rPr lang="tr-TR" dirty="0" smtClean="0"/>
              <a:t>. aydan </a:t>
            </a:r>
            <a:r>
              <a:rPr lang="tr-TR" dirty="0"/>
              <a:t>sonra </a:t>
            </a:r>
            <a:r>
              <a:rPr lang="tr-TR" dirty="0" err="1"/>
              <a:t>obez</a:t>
            </a:r>
            <a:r>
              <a:rPr lang="tr-TR" dirty="0"/>
              <a:t> kadınların zayıflama programı veya kontrolsüz diyet yapmaları sakıncalıdır. </a:t>
            </a:r>
            <a:endParaRPr lang="tr-TR" dirty="0" smtClean="0"/>
          </a:p>
          <a:p>
            <a:endParaRPr lang="tr-TR" dirty="0"/>
          </a:p>
          <a:p>
            <a:r>
              <a:rPr lang="tr-TR" dirty="0"/>
              <a:t>Ancak doktor ve diyetisyen kontrolünde ağırlık kazanımı takip edilerek </a:t>
            </a:r>
            <a:r>
              <a:rPr lang="tr-TR" dirty="0" err="1"/>
              <a:t>obez</a:t>
            </a:r>
            <a:r>
              <a:rPr lang="tr-TR" dirty="0"/>
              <a:t> gebelerde </a:t>
            </a:r>
            <a:r>
              <a:rPr lang="tr-TR" dirty="0" smtClean="0"/>
              <a:t>oluşabilecek </a:t>
            </a:r>
            <a:r>
              <a:rPr lang="tr-TR" dirty="0"/>
              <a:t>komplikasyonlar kontrol altına alınabilir. </a:t>
            </a:r>
            <a:endParaRPr lang="tr-TR" dirty="0" smtClean="0"/>
          </a:p>
          <a:p>
            <a:endParaRPr lang="tr-TR" dirty="0"/>
          </a:p>
          <a:p>
            <a:r>
              <a:rPr lang="tr-TR" dirty="0" smtClean="0"/>
              <a:t>Gebelik </a:t>
            </a:r>
            <a:r>
              <a:rPr lang="tr-TR" dirty="0"/>
              <a:t>başlangıcında </a:t>
            </a:r>
            <a:r>
              <a:rPr lang="tr-TR" dirty="0" err="1"/>
              <a:t>obez</a:t>
            </a:r>
            <a:r>
              <a:rPr lang="tr-TR" dirty="0"/>
              <a:t> olan kadının fazla ağırlık kazanmasına gerek yoktur. 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B8B3-F421-924C-9E16-791329F0FE9B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7" name="Unvan 1"/>
          <p:cNvSpPr>
            <a:spLocks noGrp="1"/>
          </p:cNvSpPr>
          <p:nvPr>
            <p:ph type="title"/>
          </p:nvPr>
        </p:nvSpPr>
        <p:spPr>
          <a:xfrm>
            <a:off x="1198789" y="223046"/>
            <a:ext cx="10515600" cy="1144586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ENERJİ KISITLAMASI 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9827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1212106" y="1865624"/>
            <a:ext cx="10750493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3200" dirty="0" smtClean="0"/>
              <a:t>3 ana öğüne ek 2-3 ara öğün yapılmalı ve her ana öğünde 4 besin grubu (</a:t>
            </a:r>
            <a:r>
              <a:rPr lang="tr-TR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süt grubu</a:t>
            </a:r>
            <a:r>
              <a:rPr lang="tr-TR" sz="3200" dirty="0" smtClean="0"/>
              <a:t>-</a:t>
            </a:r>
            <a:r>
              <a:rPr lang="tr-TR" sz="3200" b="1" dirty="0" smtClean="0">
                <a:solidFill>
                  <a:srgbClr val="C00000"/>
                </a:solidFill>
              </a:rPr>
              <a:t>et, yumurta, </a:t>
            </a:r>
            <a:r>
              <a:rPr lang="tr-TR" sz="3200" b="1" dirty="0" err="1" smtClean="0">
                <a:solidFill>
                  <a:srgbClr val="C00000"/>
                </a:solidFill>
              </a:rPr>
              <a:t>kurubaklagil</a:t>
            </a:r>
            <a:r>
              <a:rPr lang="tr-TR" sz="3200" b="1" dirty="0" smtClean="0">
                <a:solidFill>
                  <a:srgbClr val="C00000"/>
                </a:solidFill>
              </a:rPr>
              <a:t> grubu</a:t>
            </a:r>
            <a:r>
              <a:rPr lang="tr-TR" sz="3200" dirty="0" smtClean="0"/>
              <a:t>- </a:t>
            </a:r>
            <a:r>
              <a:rPr lang="tr-TR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sebze ve meyve </a:t>
            </a:r>
            <a:r>
              <a:rPr lang="tr-TR" sz="3200" dirty="0" smtClean="0"/>
              <a:t>- </a:t>
            </a:r>
            <a:r>
              <a:rPr lang="tr-TR" sz="3200" b="1" dirty="0" smtClean="0">
                <a:solidFill>
                  <a:schemeClr val="accent2">
                    <a:lumMod val="50000"/>
                  </a:schemeClr>
                </a:solidFill>
              </a:rPr>
              <a:t>ekmek ve tahıl gurubu</a:t>
            </a:r>
            <a:r>
              <a:rPr lang="tr-TR" sz="3200" dirty="0" smtClean="0"/>
              <a:t>) tüketilmelidir.</a:t>
            </a:r>
          </a:p>
          <a:p>
            <a:endParaRPr lang="tr-TR" sz="3200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587" y="3298594"/>
            <a:ext cx="2802695" cy="2802695"/>
          </a:xfrm>
          <a:prstGeom prst="rect">
            <a:avLst/>
          </a:prstGeom>
        </p:spPr>
      </p:pic>
      <p:sp>
        <p:nvSpPr>
          <p:cNvPr id="13" name="Unvan 1"/>
          <p:cNvSpPr txBox="1">
            <a:spLocks/>
          </p:cNvSpPr>
          <p:nvPr/>
        </p:nvSpPr>
        <p:spPr>
          <a:xfrm>
            <a:off x="1212106" y="488499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738668" y="1689132"/>
            <a:ext cx="10714663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3200" dirty="0" smtClean="0"/>
              <a:t>Günlük </a:t>
            </a:r>
            <a:r>
              <a:rPr lang="tr-TR" sz="3200" dirty="0"/>
              <a:t>sebze ve meyve </a:t>
            </a:r>
            <a:r>
              <a:rPr lang="tr-TR" sz="3200" dirty="0" smtClean="0"/>
              <a:t>tüketimi </a:t>
            </a:r>
            <a:r>
              <a:rPr lang="tr-TR" sz="3200" dirty="0"/>
              <a:t>en az 5 porsiyon olmalıdır. Günlük alınan sebze ve meyvenin en az iki porsiyonu yeşil yapraklı sebzeler veya portakal, limon gibi turunçgiller olmalıdır</a:t>
            </a:r>
            <a:r>
              <a:rPr lang="tr-TR" sz="3200" dirty="0" smtClean="0"/>
              <a:t>. </a:t>
            </a:r>
            <a:r>
              <a:rPr lang="tr-TR" sz="3200" dirty="0"/>
              <a:t>Mevsimine göre çeşitli renk ve türlerde sebze tüketilmelidir.</a:t>
            </a:r>
            <a:endParaRPr lang="tr-TR" sz="3200" dirty="0" smtClean="0"/>
          </a:p>
          <a:p>
            <a:endParaRPr lang="tr-TR" sz="3200" dirty="0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422" y="4096019"/>
            <a:ext cx="3901440" cy="2481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304" y="4096019"/>
            <a:ext cx="3761478" cy="2481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  <p:sp>
        <p:nvSpPr>
          <p:cNvPr id="9" name="Unvan 1"/>
          <p:cNvSpPr txBox="1">
            <a:spLocks/>
          </p:cNvSpPr>
          <p:nvPr/>
        </p:nvSpPr>
        <p:spPr>
          <a:xfrm>
            <a:off x="1212106" y="488499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549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683604" y="1865624"/>
            <a:ext cx="10714663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3200" dirty="0" smtClean="0"/>
              <a:t>Bitkisel yağlar tercih edilmeli, katı yağlardan uzak durulmalıdır.</a:t>
            </a:r>
            <a:endParaRPr lang="tr-TR" sz="3200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07" y="3884704"/>
            <a:ext cx="2873471" cy="19624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749" y="4178472"/>
            <a:ext cx="1377043" cy="137489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1564" y="3884704"/>
            <a:ext cx="3064819" cy="20442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  <p:sp>
        <p:nvSpPr>
          <p:cNvPr id="10" name="Unvan 1"/>
          <p:cNvSpPr txBox="1">
            <a:spLocks/>
          </p:cNvSpPr>
          <p:nvPr/>
        </p:nvSpPr>
        <p:spPr>
          <a:xfrm>
            <a:off x="1212106" y="488499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940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683604" y="1865624"/>
            <a:ext cx="10714663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3200" dirty="0"/>
              <a:t>Yeterli posa alımı ve vitamin alımı için rafine edilmemiş </a:t>
            </a:r>
            <a:r>
              <a:rPr lang="tr-TR" sz="3200" dirty="0" smtClean="0"/>
              <a:t>tahıllar (tam buğday, çavdar, yulaf ekmeği; tam buğday unu; bulgur vb.) ve </a:t>
            </a:r>
            <a:r>
              <a:rPr lang="tr-TR" sz="3200" dirty="0" err="1" smtClean="0"/>
              <a:t>kurubaklagiller</a:t>
            </a:r>
            <a:r>
              <a:rPr lang="tr-TR" sz="3200" dirty="0"/>
              <a:t> tüketilmelidir.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968" y="3454200"/>
            <a:ext cx="4391934" cy="29668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  <p:sp>
        <p:nvSpPr>
          <p:cNvPr id="8" name="Unvan 1"/>
          <p:cNvSpPr txBox="1">
            <a:spLocks/>
          </p:cNvSpPr>
          <p:nvPr/>
        </p:nvSpPr>
        <p:spPr>
          <a:xfrm>
            <a:off x="1212106" y="488499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9195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683604" y="1865624"/>
            <a:ext cx="10714663" cy="440530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3200" dirty="0"/>
              <a:t>Yeterli miktarda sıvı tüketilmelidir (tercihen su, süt, ayran ve taze meyve suları).</a:t>
            </a:r>
          </a:p>
        </p:txBody>
      </p:sp>
      <p:pic>
        <p:nvPicPr>
          <p:cNvPr id="14" name="Picture 2" descr="http://t0.gstatic.com/images?q=tbn:ANd9GcSchUaHW2fiXGil4tXPdimcns0-1W6oxZc-JmwPZMaVTpga9YY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2767" y="3292542"/>
            <a:ext cx="2532051" cy="2633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42743" y="3138770"/>
            <a:ext cx="1760541" cy="2845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  <p:sp>
        <p:nvSpPr>
          <p:cNvPr id="8" name="Unvan 1"/>
          <p:cNvSpPr txBox="1">
            <a:spLocks/>
          </p:cNvSpPr>
          <p:nvPr/>
        </p:nvSpPr>
        <p:spPr>
          <a:xfrm>
            <a:off x="1212106" y="488499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010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2" name="İçerik Yer Tutucusu 2"/>
          <p:cNvSpPr txBox="1">
            <a:spLocks/>
          </p:cNvSpPr>
          <p:nvPr/>
        </p:nvSpPr>
        <p:spPr>
          <a:xfrm>
            <a:off x="1410150" y="1800382"/>
            <a:ext cx="10714663" cy="88475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6"/>
            </a:pPr>
            <a:r>
              <a:rPr lang="tr-TR" sz="3200" dirty="0" smtClean="0"/>
              <a:t>Tuz, ilave şeker ve kafein alımı sınırlandırılmalıdır.</a:t>
            </a:r>
            <a:endParaRPr lang="tr-TR" sz="3200" dirty="0"/>
          </a:p>
        </p:txBody>
      </p:sp>
      <p:sp>
        <p:nvSpPr>
          <p:cNvPr id="8" name="Metin kutusu 7"/>
          <p:cNvSpPr txBox="1"/>
          <p:nvPr/>
        </p:nvSpPr>
        <p:spPr>
          <a:xfrm>
            <a:off x="1410150" y="4456193"/>
            <a:ext cx="92836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/>
              <a:t>7. Sigara ve alkol tüketiminden kaçınılmalıdır.</a:t>
            </a:r>
            <a:endParaRPr lang="tr-TR" sz="3200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l="3720" t="11148" r="50187" b="13334"/>
          <a:stretch/>
        </p:blipFill>
        <p:spPr>
          <a:xfrm>
            <a:off x="2092802" y="5007397"/>
            <a:ext cx="1582058" cy="1712687"/>
          </a:xfrm>
          <a:prstGeom prst="rect">
            <a:avLst/>
          </a:prstGeom>
        </p:spPr>
      </p:pic>
      <p:pic>
        <p:nvPicPr>
          <p:cNvPr id="13" name="Picture 2" descr="C:\Users\samsung\Desktop\Yeni Klasör\Ekmek-Kadayıfı-Tarif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334" y="2625702"/>
            <a:ext cx="2748457" cy="1580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8403" y="2124045"/>
            <a:ext cx="1507553" cy="216069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8165" y="2639089"/>
            <a:ext cx="2720225" cy="1547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TÃ¼rk Kahvesi, Geleneksel, Kahve, TÃ¼rk, Kupa, IÃ§ki, Caf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766" y="2647370"/>
            <a:ext cx="2338041" cy="1558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339" y="2913544"/>
            <a:ext cx="759524" cy="75833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9"/>
          <a:srcRect l="49523" t="13247" r="3961" b="16994"/>
          <a:stretch/>
        </p:blipFill>
        <p:spPr>
          <a:xfrm>
            <a:off x="6701893" y="5138025"/>
            <a:ext cx="1596571" cy="158205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7385" y="205168"/>
            <a:ext cx="941629" cy="941629"/>
          </a:xfrm>
          <a:prstGeom prst="rect">
            <a:avLst/>
          </a:prstGeom>
        </p:spPr>
      </p:pic>
      <p:sp>
        <p:nvSpPr>
          <p:cNvPr id="19" name="Unvan 1"/>
          <p:cNvSpPr txBox="1">
            <a:spLocks/>
          </p:cNvSpPr>
          <p:nvPr/>
        </p:nvSpPr>
        <p:spPr>
          <a:xfrm>
            <a:off x="1344562" y="333796"/>
            <a:ext cx="105156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BESLENME ÖNERİLERİ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642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07" name="Group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015026"/>
              </p:ext>
            </p:extLst>
          </p:nvPr>
        </p:nvGraphicFramePr>
        <p:xfrm>
          <a:off x="2182814" y="1247775"/>
          <a:ext cx="8351837" cy="5491288"/>
        </p:xfrm>
        <a:graphic>
          <a:graphicData uri="http://schemas.openxmlformats.org/drawingml/2006/table">
            <a:tbl>
              <a:tblPr/>
              <a:tblGrid>
                <a:gridCol w="2782887"/>
                <a:gridCol w="2784475"/>
                <a:gridCol w="2784475"/>
              </a:tblGrid>
              <a:tr h="539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libri" pitchFamily="34" charset="0"/>
                        </a:rPr>
                        <a:t>BESİN GRUPLARI</a:t>
                      </a:r>
                      <a:endParaRPr kumimoji="0" lang="tr-T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Normal kadın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Gebe kadın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822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Süt – yoğurt</a:t>
                      </a:r>
                      <a:endParaRPr kumimoji="0" lang="tr-T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1-2 porsiyon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 – 3 su bardağı (400-500 ml)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582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Peynir</a:t>
                      </a:r>
                      <a:endParaRPr kumimoji="0" lang="tr-T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 kibrit kutusu(30g)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 kibrit kutusu (60g)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9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Et – Tavuk – Balık</a:t>
                      </a:r>
                      <a:endParaRPr kumimoji="0" lang="tr-T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 porsiyon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3-4 porsiyon 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822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Yumurta – Kurubaklagil</a:t>
                      </a:r>
                      <a:endParaRPr kumimoji="0" lang="tr-T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 porsiyon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 porsiyon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20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Taze sebze – meyve</a:t>
                      </a:r>
                      <a:endParaRPr kumimoji="0" lang="tr-T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3-5 porsiyon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5-7 porsiyon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539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Ekmek</a:t>
                      </a:r>
                      <a:endParaRPr kumimoji="0" lang="tr-TR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4-5 orta dilim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4-6 orta dilim</a:t>
                      </a:r>
                      <a:endParaRPr kumimoji="0" lang="tr-T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22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Pirinç, makarna, bulgur vb.</a:t>
                      </a:r>
                      <a:endParaRPr kumimoji="0" lang="tr-T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Hiç veya 2 porsiyon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Hiç veya 2-3 porsiyon</a:t>
                      </a:r>
                      <a:endParaRPr kumimoji="0" lang="tr-T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sp>
        <p:nvSpPr>
          <p:cNvPr id="12318" name="4 Metin kutusu"/>
          <p:cNvSpPr txBox="1">
            <a:spLocks noChangeArrowheads="1"/>
          </p:cNvSpPr>
          <p:nvPr/>
        </p:nvSpPr>
        <p:spPr bwMode="auto">
          <a:xfrm>
            <a:off x="1206954" y="291496"/>
            <a:ext cx="93570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tr-TR" sz="4000" b="1" dirty="0">
                <a:solidFill>
                  <a:srgbClr val="FF0000"/>
                </a:solidFill>
                <a:latin typeface="Calibri" panose="020F0502020204030204" pitchFamily="34" charset="0"/>
              </a:rPr>
              <a:t>GEBELİKTE ÖNERİLEN </a:t>
            </a:r>
            <a:r>
              <a:rPr lang="tr-TR" sz="40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BESİN MİKTARLARI</a:t>
            </a:r>
            <a:endParaRPr lang="tr-TR" sz="40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25" y="174625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İçerik Yer Tutucusu 2"/>
          <p:cNvSpPr txBox="1">
            <a:spLocks/>
          </p:cNvSpPr>
          <p:nvPr/>
        </p:nvSpPr>
        <p:spPr>
          <a:xfrm>
            <a:off x="7676419" y="6094439"/>
            <a:ext cx="4422899" cy="322697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 2" pitchFamily="18" charset="2"/>
              <a:buChar char="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r-TR" sz="3200" dirty="0" smtClean="0"/>
          </a:p>
        </p:txBody>
      </p:sp>
      <p:sp>
        <p:nvSpPr>
          <p:cNvPr id="17" name="Unvan 1"/>
          <p:cNvSpPr txBox="1">
            <a:spLocks/>
          </p:cNvSpPr>
          <p:nvPr/>
        </p:nvSpPr>
        <p:spPr>
          <a:xfrm>
            <a:off x="1177925" y="504934"/>
            <a:ext cx="10845800" cy="9921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000" b="1" dirty="0" smtClean="0">
                <a:solidFill>
                  <a:srgbClr val="FF0000"/>
                </a:solidFill>
                <a:latin typeface="+mn-lt"/>
              </a:rPr>
              <a:t>GEBELİKTE DİKKAT EDİLMESİ GEREKEN HUSUSLAR</a:t>
            </a:r>
            <a:endParaRPr lang="tr-TR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1416957" y="2210730"/>
            <a:ext cx="865414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4000" dirty="0" smtClean="0"/>
              <a:t>Balık tüketimi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4000" dirty="0" smtClean="0"/>
              <a:t>Kafein alımı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4000" dirty="0" smtClean="0"/>
              <a:t>Bitki ve bitki çayı tüketimi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4000" dirty="0" smtClean="0"/>
              <a:t>Çiğ besinler ve işlenmiş et tüketimi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40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96" y="307734"/>
            <a:ext cx="941629" cy="9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35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Başlık"/>
          <p:cNvSpPr>
            <a:spLocks noGrp="1"/>
          </p:cNvSpPr>
          <p:nvPr>
            <p:ph type="title" idx="4294967295"/>
          </p:nvPr>
        </p:nvSpPr>
        <p:spPr>
          <a:xfrm>
            <a:off x="6038064" y="3712217"/>
            <a:ext cx="4658345" cy="782638"/>
          </a:xfrm>
          <a:prstGeom prst="rect">
            <a:avLst/>
          </a:prstGeom>
        </p:spPr>
        <p:txBody>
          <a:bodyPr bIns="91440">
            <a:noAutofit/>
          </a:bodyPr>
          <a:lstStyle/>
          <a:p>
            <a:pPr algn="ctr"/>
            <a:r>
              <a:rPr lang="tr-TR" altLang="tr-TR" sz="5400" i="1" dirty="0" smtClean="0">
                <a:solidFill>
                  <a:srgbClr val="FF0000"/>
                </a:solidFill>
                <a:latin typeface="+mn-lt"/>
              </a:rPr>
              <a:t>Teşekkürler…</a:t>
            </a:r>
            <a:endParaRPr lang="tr-TR" altLang="tr-TR" sz="5400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074" name="Picture 2" descr="picasso Ã§iÃ§ek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5"/>
          <a:stretch/>
        </p:blipFill>
        <p:spPr bwMode="auto">
          <a:xfrm>
            <a:off x="1265209" y="1138016"/>
            <a:ext cx="4387363" cy="5434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45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10942</TotalTime>
  <Words>1423</Words>
  <Application>Microsoft Office PowerPoint</Application>
  <PresentationFormat>Geniş ekran</PresentationFormat>
  <Paragraphs>302</Paragraphs>
  <Slides>38</Slides>
  <Notes>9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47" baseType="lpstr">
      <vt:lpstr>Arial</vt:lpstr>
      <vt:lpstr>Arial TUR</vt:lpstr>
      <vt:lpstr>Calibri</vt:lpstr>
      <vt:lpstr>Calibri Light</vt:lpstr>
      <vt:lpstr>Comic Sans MS</vt:lpstr>
      <vt:lpstr>Times New Roman</vt:lpstr>
      <vt:lpstr>Wingdings</vt:lpstr>
      <vt:lpstr>Wingdings 2</vt:lpstr>
      <vt:lpstr>1_Office Teması</vt:lpstr>
      <vt:lpstr>PowerPoint Sunusu</vt:lpstr>
      <vt:lpstr>GEBELİK</vt:lpstr>
      <vt:lpstr>GEBELİK</vt:lpstr>
      <vt:lpstr>GEBELİKTE YETERSİZ VE DENGESİZ BESLENMENİN BEBEĞE ETKİLERİ</vt:lpstr>
      <vt:lpstr>PowerPoint Sunusu</vt:lpstr>
      <vt:lpstr>PowerPoint Sunusu</vt:lpstr>
      <vt:lpstr>PowerPoint Sunusu</vt:lpstr>
      <vt:lpstr>PowerPoint Sunusu</vt:lpstr>
      <vt:lpstr>ENERJİ </vt:lpstr>
      <vt:lpstr>GEBELİKTE ENERJİ GEREKSİNİMİ</vt:lpstr>
      <vt:lpstr>PROTEİN </vt:lpstr>
      <vt:lpstr>KALSİYUM </vt:lpstr>
      <vt:lpstr>DEMİR</vt:lpstr>
      <vt:lpstr>DEMİR</vt:lpstr>
      <vt:lpstr>FOLİK ASİT</vt:lpstr>
      <vt:lpstr>PowerPoint Sunusu</vt:lpstr>
      <vt:lpstr>İYOT</vt:lpstr>
      <vt:lpstr>GEBELİKTE YAYGIN GÖRÜLEN BESLENME SORUNLARI</vt:lpstr>
      <vt:lpstr>BULANTI VE KUSMA</vt:lpstr>
      <vt:lpstr>KONSTİPASYON (KABIZLIK)</vt:lpstr>
      <vt:lpstr>PowerPoint Sunusu</vt:lpstr>
      <vt:lpstr>ANEMİ</vt:lpstr>
      <vt:lpstr>AŞERME</vt:lpstr>
      <vt:lpstr>OBEZİTE VE GEBELİK</vt:lpstr>
      <vt:lpstr>GEBELİKTE OBEZİTE PREVALANSI</vt:lpstr>
      <vt:lpstr>GEBELİKTE OBEZİTENİN NEDENLERİ VE RİSK FAKTÖRLERİ</vt:lpstr>
      <vt:lpstr>GEBELİKTE OBEZİTENİN MATERNAL VE FETAL SONUÇLARI</vt:lpstr>
      <vt:lpstr>GEBELİKTE ENERJİ KISITLAMASI </vt:lpstr>
      <vt:lpstr>GEBELİKTE ENERJİ KISITLAMASI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Teşekkürler…</vt:lpstr>
    </vt:vector>
  </TitlesOfParts>
  <Company>SilentAll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md fd</dc:creator>
  <cp:lastModifiedBy>İzzet AK</cp:lastModifiedBy>
  <cp:revision>1619</cp:revision>
  <cp:lastPrinted>2017-03-10T08:18:45Z</cp:lastPrinted>
  <dcterms:created xsi:type="dcterms:W3CDTF">2016-12-14T18:54:25Z</dcterms:created>
  <dcterms:modified xsi:type="dcterms:W3CDTF">2019-04-17T10:55:19Z</dcterms:modified>
</cp:coreProperties>
</file>