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Default Extension="wdp" ContentType="image/vnd.ms-photo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5"/>
  </p:notesMasterIdLst>
  <p:sldIdLst>
    <p:sldId id="257" r:id="rId2"/>
    <p:sldId id="262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287" r:id="rId28"/>
    <p:sldId id="288" r:id="rId29"/>
    <p:sldId id="289" r:id="rId30"/>
    <p:sldId id="290" r:id="rId31"/>
    <p:sldId id="291" r:id="rId32"/>
    <p:sldId id="292" r:id="rId33"/>
    <p:sldId id="258" r:id="rId34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erhat Unal" initials="SU" lastIdx="1" clrIdx="0"/>
  <p:cmAuthor id="1" name="Serhat Unal" initials="SU [2]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2DE63D5-997A-4646-A377-4702673A728D}" styleName="Açık Stil 2 - Vurgu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7061" autoAdjust="0"/>
    <p:restoredTop sz="94660"/>
  </p:normalViewPr>
  <p:slideViewPr>
    <p:cSldViewPr>
      <p:cViewPr>
        <p:scale>
          <a:sx n="66" d="100"/>
          <a:sy n="66" d="100"/>
        </p:scale>
        <p:origin x="-594" y="-17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2814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AA97ABB-7734-485F-B602-746FDB3666ED}" type="doc">
      <dgm:prSet loTypeId="urn:microsoft.com/office/officeart/2008/layout/AscendingPictureAccentProcess" loCatId="process" qsTypeId="urn:microsoft.com/office/officeart/2005/8/quickstyle/simple5" qsCatId="simple" csTypeId="urn:microsoft.com/office/officeart/2005/8/colors/accent1_2" csCatId="accent1" phldr="1"/>
      <dgm:spPr/>
    </dgm:pt>
    <dgm:pt modelId="{F7D05917-6A74-49FF-A73C-0F467CABE5D6}" type="pres">
      <dgm:prSet presAssocID="{6AA97ABB-7734-485F-B602-746FDB3666ED}" presName="Name0" presStyleCnt="0">
        <dgm:presLayoutVars>
          <dgm:chMax val="7"/>
          <dgm:chPref val="7"/>
          <dgm:dir/>
        </dgm:presLayoutVars>
      </dgm:prSet>
      <dgm:spPr/>
    </dgm:pt>
  </dgm:ptLst>
  <dgm:cxnLst>
    <dgm:cxn modelId="{8E0799E4-9D45-462C-9C8F-8169C584DAD6}" type="presOf" srcId="{6AA97ABB-7734-485F-B602-746FDB3666ED}" destId="{F7D05917-6A74-49FF-A73C-0F467CABE5D6}" srcOrd="0" destOrd="0" presId="urn:microsoft.com/office/officeart/2008/layout/AscendingPictureAccentProcess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AscendingPictureAccentProcess">
  <dgm:title val=""/>
  <dgm:desc val=""/>
  <dgm:catLst>
    <dgm:cat type="process" pri="22500"/>
    <dgm:cat type="picture" pri="16000"/>
    <dgm:cat type="pictureconvert" pri="1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func="var" arg="dir" op="equ" val="norm">
            <dgm:choose name="Name5">
              <dgm:if name="Name6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l" for="ch" forName="parTx1" refType="w" fact="0.2711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2469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7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l" for="ch" forName="parTx1" refType="w" fact="0.366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3333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if>
          <dgm:else name="Name8">
            <dgm:choose name="Name9">
              <dgm:if name="Name10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r" for="ch" forName="parTx1" refType="w" fact="0.7289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7531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1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r" for="ch" forName="parTx1" refType="w" fact="0.634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6667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func="var" arg="dir" op="equ" val="norm">
            <dgm:choose name="Name15">
              <dgm:if name="Name16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3221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3056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2859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309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334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359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3848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1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359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359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197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178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688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3503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17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4274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405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3794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4106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44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477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5106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44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477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477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2614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2369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l" for="ch" forName="parTx2" refType="w" fact="0.4893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4648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if>
          <dgm:else name="Name18">
            <dgm:choose name="Name19">
              <dgm:if name="Name20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6779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6944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7141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690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665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640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6152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9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640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640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803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821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312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6497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21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5726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594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6206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5894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55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522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4894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56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522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522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7386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7631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r" for="ch" forName="parTx2" refType="w" fact="0.5107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5352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func="var" arg="dir" op="equ" val="norm">
            <dgm:choose name="Name25">
              <dgm:if name="Name26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2981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2676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357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44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323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23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6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68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491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513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68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68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487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1328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732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3573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4763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4604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27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3684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3307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912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494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342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23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12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79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6068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6346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79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79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837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1641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l" for="ch" forName="parTx2" refType="w" fact="0.4612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4416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l" for="ch" forName="parTx3" refType="w" fact="0.5886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569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if>
          <dgm:else name="Name28">
            <dgm:choose name="Name29">
              <dgm:if name="Name30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7019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7324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643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55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677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76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4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31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509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486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31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31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513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8672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268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6427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5237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5396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31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6316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6693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088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506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658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76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88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21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3932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3654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21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21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163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8359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r" for="ch" forName="parTx2" refType="w" fact="0.5388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5584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r" for="ch" forName="parTx3" refType="w" fact="0.4114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431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func="var" arg="dir" op="equ" val="norm">
            <dgm:choose name="Name35">
              <dgm:if name="Name36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3253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2949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263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313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67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5486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5267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5462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565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5851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604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565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565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466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1333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10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3972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229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509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722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5588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37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3978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3606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3223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829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717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6709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6441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6679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691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715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739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691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691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793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163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l" for="ch" forName="parTx2" refType="w" fact="0.502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4857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l" for="ch" forName="parTx3" refType="w" fact="0.6394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6231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l" for="ch" forName="parTx4" refType="w" fact="0.6997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6834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if>
          <dgm:else name="Name38">
            <dgm:choose name="Name39">
              <dgm:if name="Name40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6747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7051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736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687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32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4514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4733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4538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434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4149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395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434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434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534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8667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89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6028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771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490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278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4412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41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6022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6394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6777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171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283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3291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3559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3321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308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284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260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308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308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207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837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r" for="ch" forName="parTx2" refType="w" fact="0.498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5143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r" for="ch" forName="parTx3" refType="w" fact="0.3606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3769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r" for="ch" forName="parTx4" refType="w" fact="0.3003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3166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else>
        </dgm:choose>
      </dgm:if>
      <dgm:if name="Name42" axis="ch" ptType="node" func="cnt" op="equ" val="5">
        <dgm:choose name="Name43">
          <dgm:if name="Name44" func="var" arg="dir" op="equ" val="norm">
            <dgm:choose name="Name45">
              <dgm:if name="Name46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3263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001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2733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462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69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484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5549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601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577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5951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6123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629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6467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6123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6123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1746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1631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982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3866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194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5078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827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5712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18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6064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47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3951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634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331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981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68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43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672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7278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699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7207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741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7624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7832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741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741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211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197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l" for="ch" forName="parTx2" refType="w" fact="0.4822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4682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l" for="ch" forName="parTx3" refType="w" fact="0.629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61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l" for="ch" forName="parTx4" refType="w" fact="0.7057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6917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l" for="ch" forName="parTx5" refType="w" fact="0.7484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7344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if>
          <dgm:else name="Name48">
            <dgm:choose name="Name49">
              <dgm:if name="Name50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6737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999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7267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538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30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516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4451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399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422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4049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3877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370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3533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3877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3877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8254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8369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018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6134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806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4922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173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4288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82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3936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51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6049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366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669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019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31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57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328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2722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300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2793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258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2376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2168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258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258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788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802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r" for="ch" forName="parTx2" refType="w" fact="0.5178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5318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r" for="ch" forName="parTx3" refType="w" fact="0.371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38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r" for="ch" forName="parTx4" refType="w" fact="0.2943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3083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r" for="ch" forName="parTx5" refType="w" fact="0.2516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2656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else>
        </dgm:choose>
      </dgm:if>
      <dgm:if name="Name52" axis="ch" ptType="node" func="cnt" op="equ" val="6">
        <dgm:choose name="Name53">
          <dgm:if name="Name54" func="var" arg="dir" op="equ" val="norm">
            <dgm:choose name="Name55">
              <dgm:if name="Name56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3608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3384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15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2923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2688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883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69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5696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624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6509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6281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6437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6593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67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690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6593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6593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091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1988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273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4169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349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524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998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5894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416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6313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644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6541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57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4276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401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739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3464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3186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786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564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67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740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7714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7443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7628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7814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7999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818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7814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7814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479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2356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l" for="ch" forName="parTx2" refType="w" fact="0.5064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4941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l" for="ch" forName="parTx3" refType="w" fact="0.6339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6216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l" for="ch" forName="parTx4" refType="w" fact="0.7108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698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l" for="ch" forName="parTx5" refType="w" fact="0.7604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7481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l" for="ch" forName="parTx6" refType="w" fact="0.7874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7751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if>
          <dgm:else name="Name58">
            <dgm:choose name="Name59">
              <dgm:if name="Name60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6392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6616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84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7077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7312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117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30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4304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375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3491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3719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3563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340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32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309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340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340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909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8012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727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5831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651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475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002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4106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584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3687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356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3459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61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5724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599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261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6536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6814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214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436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32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259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2286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2557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2372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218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2001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181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218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218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522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7644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r" for="ch" forName="parTx2" refType="w" fact="0.4937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5059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r" for="ch" forName="parTx3" refType="w" fact="0.3662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3784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r" for="ch" forName="parTx4" refType="w" fact="0.2893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301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r" for="ch" forName="parTx5" refType="w" fact="0.2397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2519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r" for="ch" forName="parTx6" refType="w" fact="0.2127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2249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else>
        </dgm:choose>
      </dgm:if>
      <dgm:else name="Name62">
        <dgm:choose name="Name63">
          <dgm:if name="Name64" func="var" arg="dir" op="equ" val="norm">
            <dgm:choose name="Name65">
              <dgm:if name="Name66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390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3721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353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337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142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088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926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583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6371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6701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6853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6627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6773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6919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706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7212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6919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6919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556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246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53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4439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511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541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6132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6037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576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648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828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6733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  <dgm:constr type="l" for="ch" forName="parTx7" refType="w" fact="0.6966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6871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l" for="ch" forName="desTx7" refType="r" refFor="ch" refForName="parTx7"/>
                  <dgm:constr type="r" for="ch" forName="desTx7" refType="w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67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445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4244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4026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806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584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803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618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665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7266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7643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7816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7558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772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7892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8058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822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7892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7892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91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2806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l" for="ch" forName="parTx2" refType="w" fact="0.5172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5063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l" for="ch" forName="parTx3" refType="w" fact="0.628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6176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l" for="ch" forName="parTx4" refType="w" fact="0.6994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688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l" for="ch" forName="parTx5" refType="w" fact="0.7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7391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l" for="ch" forName="parTx6" refType="w" fact="0.7788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7679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l" for="ch" forName="parTx7" refType="w" fact="0.794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7836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if>
          <dgm:else name="Name68">
            <dgm:choose name="Name69">
              <dgm:if name="Name70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609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6279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647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663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858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912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074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416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3629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3299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3147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3373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3227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3081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293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2788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3081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3081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444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754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46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5561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489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458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3868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3963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424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352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172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3267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  <dgm:constr type="r" for="ch" forName="parTx7" refType="w" fact="0.3034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3129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r" for="ch" forName="desTx7" refType="l" refFor="ch" refForName="parTx7"/>
                  <dgm:constr type="l" for="ch" forName="desTx7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71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554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5756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5974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194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416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197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382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334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2734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2357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2184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2442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227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2108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1942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177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2108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2108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08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7194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r" for="ch" forName="parTx2" refType="w" fact="0.4828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4937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r" for="ch" forName="parTx3" refType="w" fact="0.371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3824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r" for="ch" forName="parTx4" refType="w" fact="0.3006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311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r" for="ch" forName="parTx5" refType="w" fact="0.2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2609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r" for="ch" forName="parTx6" refType="w" fact="0.2212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2321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r" for="ch" forName="parTx7" refType="w" fact="0.205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2164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else>
        </dgm:choose>
      </dgm:else>
    </dgm:choose>
    <dgm:forEach name="wrapper" axis="self" ptType="parTrans">
      <dgm:forEach name="wrapper2" axis="self" ptType="sibTrans" st="2">
        <dgm:forEach name="imageRepeat" axis="self">
          <dgm:layoutNode name="imageRepeat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 axis="self"/>
          </dgm:layoutNode>
        </dgm:forEach>
      </dgm:forEach>
    </dgm:forEach>
    <dgm:choose name="Name72">
      <dgm:if name="Name73" axis="ch" ptType="node" func="cnt" op="gte" val="2">
        <dgm:layoutNode name="dot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4"/>
    </dgm:choose>
    <dgm:choose name="Name75">
      <dgm:if name="Name76" axis="ch" ptType="node" func="cnt" op="gte" val="3">
        <dgm:layoutNode name="dot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7"/>
    </dgm:choose>
    <dgm:choose name="Name78">
      <dgm:if name="Name79" axis="ch" ptType="node" func="cnt" op="gte" val="4">
        <dgm:layoutNode name="dot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0"/>
    </dgm:choose>
    <dgm:choose name="Name81">
      <dgm:if name="Name82" axis="ch" ptType="node" func="cnt" op="gte" val="5">
        <dgm:layoutNode name="dot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8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3"/>
    </dgm:choose>
    <dgm:choose name="Name84">
      <dgm:if name="Name85" axis="ch" ptType="node" func="cnt" op="gte" val="6">
        <dgm:layoutNode name="dot9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10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6"/>
    </dgm:choose>
    <dgm:choose name="Name87">
      <dgm:if name="Name88" axis="ch" ptType="node" func="cnt" op="gte" val="7">
        <dgm:layoutNode name="dot1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9"/>
    </dgm:choose>
    <dgm:choose name="Name90">
      <dgm:if name="Name91" axis="ch" ptType="node" func="cnt" op="gte" val="2">
        <dgm:layoutNode name="dotArrow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92"/>
    </dgm:choose>
    <dgm:forEach name="Name93" axis="ch" ptType="node" cnt="1">
      <dgm:layoutNode name="parTx1">
        <dgm:choose name="Name94">
          <dgm:if name="Name95" func="var" arg="dir" op="equ" val="norm">
            <dgm:alg type="tx">
              <dgm:param type="parTxLTRAlign" val="l"/>
              <dgm:param type="parTxRTLAlign" val="r"/>
            </dgm:alg>
          </dgm:if>
          <dgm:else name="Name96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97">
          <dgm:if name="Name98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99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00">
        <dgm:if name="Name101" axis="ch" ptType="node" func="cnt" op="gte" val="1">
          <dgm:layoutNode name="desTx1" styleLbl="revTx">
            <dgm:varLst>
              <dgm:bulletEnabled val="1"/>
            </dgm:varLst>
            <dgm:choose name="Name102">
              <dgm:if name="Name103" func="var" arg="dir" op="equ" val="norm">
                <dgm:choose name="Name104">
                  <dgm:if name="Name105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06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07">
                <dgm:choose name="Name108">
                  <dgm:if name="Name109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10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11"/>
      </dgm:choose>
    </dgm:forEach>
    <dgm:forEach name="Name112" axis="ch" ptType="sibTrans" hideLastTrans="0" cnt="1">
      <dgm:layoutNode name="picture1">
        <dgm:alg type="sp"/>
        <dgm:shape xmlns:r="http://schemas.openxmlformats.org/officeDocument/2006/relationships" r:blip="">
          <dgm:adjLst/>
        </dgm:shape>
        <dgm:presOf/>
        <dgm:constrLst/>
        <dgm:forEach name="Name113" ref="imageRepeat"/>
      </dgm:layoutNode>
    </dgm:forEach>
    <dgm:forEach name="Name114" axis="ch" ptType="node" st="2" cnt="1">
      <dgm:layoutNode name="parTx2">
        <dgm:choose name="Name115">
          <dgm:if name="Name116" func="var" arg="dir" op="equ" val="norm">
            <dgm:alg type="tx">
              <dgm:param type="parTxLTRAlign" val="l"/>
              <dgm:param type="parTxRTLAlign" val="r"/>
            </dgm:alg>
          </dgm:if>
          <dgm:else name="Name117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18">
          <dgm:if name="Name119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20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21">
        <dgm:if name="Name122" axis="ch" ptType="node" func="cnt" op="gte" val="1">
          <dgm:layoutNode name="desTx2" styleLbl="revTx">
            <dgm:varLst>
              <dgm:bulletEnabled val="1"/>
            </dgm:varLst>
            <dgm:choose name="Name123">
              <dgm:if name="Name124" func="var" arg="dir" op="equ" val="norm">
                <dgm:choose name="Name125">
                  <dgm:if name="Name126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27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28">
                <dgm:choose name="Name129">
                  <dgm:if name="Name130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31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32"/>
      </dgm:choose>
    </dgm:forEach>
    <dgm:forEach name="Name133" axis="ch" ptType="sibTrans" hideLastTrans="0" st="2" cnt="1">
      <dgm:layoutNode name="picture2">
        <dgm:alg type="sp"/>
        <dgm:shape xmlns:r="http://schemas.openxmlformats.org/officeDocument/2006/relationships" r:blip="">
          <dgm:adjLst/>
        </dgm:shape>
        <dgm:presOf/>
        <dgm:constrLst/>
        <dgm:forEach name="Name134" ref="imageRepeat"/>
      </dgm:layoutNode>
    </dgm:forEach>
    <dgm:forEach name="Name135" axis="ch" ptType="node" st="3" cnt="1">
      <dgm:layoutNode name="parTx3">
        <dgm:choose name="Name136">
          <dgm:if name="Name137" func="var" arg="dir" op="equ" val="norm">
            <dgm:alg type="tx">
              <dgm:param type="parTxLTRAlign" val="l"/>
              <dgm:param type="parTxRTLAlign" val="r"/>
            </dgm:alg>
          </dgm:if>
          <dgm:else name="Name138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39">
          <dgm:if name="Name140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41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42">
        <dgm:if name="Name143" axis="ch" ptType="node" func="cnt" op="gte" val="1">
          <dgm:layoutNode name="desTx3" styleLbl="revTx">
            <dgm:varLst>
              <dgm:bulletEnabled val="1"/>
            </dgm:varLst>
            <dgm:choose name="Name144">
              <dgm:if name="Name145" func="var" arg="dir" op="equ" val="norm">
                <dgm:choose name="Name146">
                  <dgm:if name="Name147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48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49">
                <dgm:choose name="Name150">
                  <dgm:if name="Name151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5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53"/>
      </dgm:choose>
    </dgm:forEach>
    <dgm:forEach name="Name154" axis="ch" ptType="sibTrans" hideLastTrans="0" st="3" cnt="1">
      <dgm:layoutNode name="picture3">
        <dgm:alg type="sp"/>
        <dgm:shape xmlns:r="http://schemas.openxmlformats.org/officeDocument/2006/relationships" r:blip="">
          <dgm:adjLst/>
        </dgm:shape>
        <dgm:presOf/>
        <dgm:constrLst/>
        <dgm:forEach name="Name155" ref="imageRepeat"/>
      </dgm:layoutNode>
    </dgm:forEach>
    <dgm:forEach name="Name156" axis="ch" ptType="node" st="4" cnt="1">
      <dgm:layoutNode name="parTx4">
        <dgm:choose name="Name157">
          <dgm:if name="Name158" func="var" arg="dir" op="equ" val="norm">
            <dgm:alg type="tx">
              <dgm:param type="parTxLTRAlign" val="l"/>
              <dgm:param type="parTxRTLAlign" val="r"/>
            </dgm:alg>
          </dgm:if>
          <dgm:else name="Name159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60">
          <dgm:if name="Name161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62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63">
        <dgm:if name="Name164" axis="ch" ptType="node" func="cnt" op="gte" val="1">
          <dgm:layoutNode name="desTx4" styleLbl="revTx">
            <dgm:varLst>
              <dgm:bulletEnabled val="1"/>
            </dgm:varLst>
            <dgm:choose name="Name165">
              <dgm:if name="Name166" func="var" arg="dir" op="equ" val="norm">
                <dgm:choose name="Name167">
                  <dgm:if name="Name168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69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70">
                <dgm:choose name="Name171">
                  <dgm:if name="Name172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73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74"/>
      </dgm:choose>
    </dgm:forEach>
    <dgm:forEach name="Name175" axis="ch" ptType="sibTrans" hideLastTrans="0" st="4" cnt="1">
      <dgm:layoutNode name="picture4">
        <dgm:alg type="sp"/>
        <dgm:shape xmlns:r="http://schemas.openxmlformats.org/officeDocument/2006/relationships" r:blip="">
          <dgm:adjLst/>
        </dgm:shape>
        <dgm:presOf/>
        <dgm:constrLst/>
        <dgm:forEach name="Name176" ref="imageRepeat"/>
      </dgm:layoutNode>
    </dgm:forEach>
    <dgm:forEach name="Name177" axis="ch" ptType="node" st="5" cnt="1">
      <dgm:layoutNode name="parTx5">
        <dgm:choose name="Name178">
          <dgm:if name="Name179" func="var" arg="dir" op="equ" val="norm">
            <dgm:alg type="tx">
              <dgm:param type="parTxLTRAlign" val="l"/>
              <dgm:param type="parTxRTLAlign" val="r"/>
            </dgm:alg>
          </dgm:if>
          <dgm:else name="Name180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81">
          <dgm:if name="Name182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83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84">
        <dgm:if name="Name185" axis="ch" ptType="node" func="cnt" op="gte" val="1">
          <dgm:layoutNode name="desTx5" styleLbl="revTx">
            <dgm:varLst>
              <dgm:bulletEnabled val="1"/>
            </dgm:varLst>
            <dgm:choose name="Name186">
              <dgm:if name="Name187" func="var" arg="dir" op="equ" val="norm">
                <dgm:choose name="Name188">
                  <dgm:if name="Name189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90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91">
                <dgm:choose name="Name192">
                  <dgm:if name="Name193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94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95"/>
      </dgm:choose>
    </dgm:forEach>
    <dgm:forEach name="Name196" axis="ch" ptType="sibTrans" hideLastTrans="0" st="5" cnt="1">
      <dgm:layoutNode name="picture5">
        <dgm:alg type="sp"/>
        <dgm:shape xmlns:r="http://schemas.openxmlformats.org/officeDocument/2006/relationships" r:blip="">
          <dgm:adjLst/>
        </dgm:shape>
        <dgm:presOf/>
        <dgm:constrLst/>
        <dgm:forEach name="Name197" ref="imageRepeat"/>
      </dgm:layoutNode>
    </dgm:forEach>
    <dgm:forEach name="Name198" axis="ch" ptType="node" st="6" cnt="1">
      <dgm:layoutNode name="parTx6">
        <dgm:choose name="Name199">
          <dgm:if name="Name200" func="var" arg="dir" op="equ" val="norm">
            <dgm:alg type="tx">
              <dgm:param type="parTxLTRAlign" val="l"/>
              <dgm:param type="parTxRTLAlign" val="r"/>
            </dgm:alg>
          </dgm:if>
          <dgm:else name="Name201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02">
          <dgm:if name="Name203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04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05">
        <dgm:if name="Name206" axis="ch" ptType="node" func="cnt" op="gte" val="1">
          <dgm:layoutNode name="desTx6" styleLbl="revTx">
            <dgm:varLst>
              <dgm:bulletEnabled val="1"/>
            </dgm:varLst>
            <dgm:choose name="Name207">
              <dgm:if name="Name208" func="var" arg="dir" op="equ" val="norm">
                <dgm:choose name="Name209">
                  <dgm:if name="Name210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11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12">
                <dgm:choose name="Name213">
                  <dgm:if name="Name214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15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16"/>
      </dgm:choose>
    </dgm:forEach>
    <dgm:forEach name="Name217" axis="ch" ptType="sibTrans" hideLastTrans="0" st="6" cnt="1">
      <dgm:layoutNode name="picture6">
        <dgm:alg type="sp"/>
        <dgm:shape xmlns:r="http://schemas.openxmlformats.org/officeDocument/2006/relationships" r:blip="">
          <dgm:adjLst/>
        </dgm:shape>
        <dgm:presOf/>
        <dgm:constrLst/>
        <dgm:forEach name="Name218" ref="imageRepeat"/>
      </dgm:layoutNode>
    </dgm:forEach>
    <dgm:forEach name="Name219" axis="ch" ptType="node" st="7" cnt="1">
      <dgm:layoutNode name="parTx7">
        <dgm:choose name="Name220">
          <dgm:if name="Name221" func="var" arg="dir" op="equ" val="norm">
            <dgm:alg type="tx">
              <dgm:param type="parTxLTRAlign" val="l"/>
              <dgm:param type="parTxRTLAlign" val="r"/>
            </dgm:alg>
          </dgm:if>
          <dgm:else name="Name222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23">
          <dgm:if name="Name224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25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26">
        <dgm:if name="Name227" axis="ch" ptType="node" func="cnt" op="gte" val="1">
          <dgm:layoutNode name="desTx7" styleLbl="revTx">
            <dgm:varLst>
              <dgm:bulletEnabled val="1"/>
            </dgm:varLst>
            <dgm:choose name="Name228">
              <dgm:if name="Name229" func="var" arg="dir" op="equ" val="norm">
                <dgm:choose name="Name230">
                  <dgm:if name="Name231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32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33">
                <dgm:choose name="Name234">
                  <dgm:if name="Name235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36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37"/>
      </dgm:choose>
    </dgm:forEach>
    <dgm:forEach name="Name238" axis="ch" ptType="sibTrans" hideLastTrans="0" st="7" cnt="1">
      <dgm:layoutNode name="picture7">
        <dgm:alg type="sp"/>
        <dgm:shape xmlns:r="http://schemas.openxmlformats.org/officeDocument/2006/relationships" r:blip="">
          <dgm:adjLst/>
        </dgm:shape>
        <dgm:presOf/>
        <dgm:constrLst/>
        <dgm:forEach name="Name239" ref="imageRepeat"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823402-4A73-4512-A5FB-EC60788411A9}" type="datetimeFigureOut">
              <a:rPr lang="tr-TR" smtClean="0"/>
              <a:pPr/>
              <a:t>07.04.2016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BDB9DD-F5F2-4EBC-9CF8-461364352DE5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="" xmlns:p14="http://schemas.microsoft.com/office/powerpoint/2010/main" val="2848932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r-TR" dirty="0" smtClean="0"/>
              <a:t>Öğrenim hedefleri:</a:t>
            </a:r>
          </a:p>
          <a:p>
            <a:r>
              <a:rPr lang="tr-TR" dirty="0" smtClean="0"/>
              <a:t>1-İshalle başvuran hastada klinik tablo</a:t>
            </a:r>
            <a:r>
              <a:rPr lang="tr-TR" baseline="0" dirty="0" smtClean="0"/>
              <a:t> ve olası </a:t>
            </a:r>
            <a:r>
              <a:rPr lang="tr-TR" dirty="0" smtClean="0"/>
              <a:t>etkene göre </a:t>
            </a:r>
            <a:r>
              <a:rPr lang="tr-TR" dirty="0" err="1" smtClean="0"/>
              <a:t>endikasyon</a:t>
            </a:r>
            <a:r>
              <a:rPr lang="tr-TR" dirty="0" smtClean="0"/>
              <a:t> değerlendirme becerisinin</a:t>
            </a:r>
            <a:r>
              <a:rPr lang="tr-TR" baseline="0" dirty="0" smtClean="0"/>
              <a:t> sağlanması</a:t>
            </a:r>
            <a:endParaRPr lang="tr-TR" dirty="0" smtClean="0"/>
          </a:p>
          <a:p>
            <a:r>
              <a:rPr lang="tr-TR" dirty="0" smtClean="0"/>
              <a:t>2-Gereksiz antibiyotik kullanımından</a:t>
            </a:r>
            <a:r>
              <a:rPr lang="tr-TR" baseline="0" dirty="0" smtClean="0"/>
              <a:t> kaçınılması gereğinin farkına varılması</a:t>
            </a:r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FF1598-C4B7-49FF-ADCA-637731F33C3A}" type="slidenum">
              <a:rPr lang="tr-TR" smtClean="0"/>
              <a:pPr/>
              <a:t>2</a:t>
            </a:fld>
            <a:endParaRPr lang="tr-TR"/>
          </a:p>
        </p:txBody>
      </p:sp>
    </p:spTree>
    <p:extLst>
      <p:ext uri="{BB962C8B-B14F-4D97-AF65-F5344CB8AC3E}">
        <p14:creationId xmlns="" xmlns:p14="http://schemas.microsoft.com/office/powerpoint/2010/main" val="40303768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r-TR" dirty="0" smtClean="0"/>
              <a:t>http://www.who.int/maternal_child_adolescent/documents/pdfs/improving_diarrhoea_estimates.pdf</a:t>
            </a:r>
          </a:p>
          <a:p>
            <a:endParaRPr lang="tr-TR" dirty="0" smtClean="0"/>
          </a:p>
          <a:p>
            <a:r>
              <a:rPr lang="tr-TR" dirty="0" smtClean="0"/>
              <a:t>Özellikle çocuklarda gerçekleştirilen klinik çalışmalardan konu ile ilgili veri</a:t>
            </a:r>
            <a:r>
              <a:rPr lang="tr-TR" baseline="0" dirty="0" smtClean="0"/>
              <a:t> eldesi mümkünken, hastaların çoğunlukla hekime müracaat etmeyip, kendi kendine tedavisi nedeni ile erişkin yaşta bu denli geniş veriye ulaşmak mümkün olmamaktadır.</a:t>
            </a:r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FF1598-C4B7-49FF-ADCA-637731F33C3A}" type="slidenum">
              <a:rPr lang="tr-TR" smtClean="0"/>
              <a:pPr/>
              <a:t>3</a:t>
            </a:fld>
            <a:endParaRPr lang="tr-TR"/>
          </a:p>
        </p:txBody>
      </p:sp>
    </p:spTree>
    <p:extLst>
      <p:ext uri="{BB962C8B-B14F-4D97-AF65-F5344CB8AC3E}">
        <p14:creationId xmlns="" xmlns:p14="http://schemas.microsoft.com/office/powerpoint/2010/main" val="7262362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FF1598-C4B7-49FF-ADCA-637731F33C3A}" type="slidenum">
              <a:rPr lang="tr-TR" smtClean="0"/>
              <a:pPr/>
              <a:t>4</a:t>
            </a:fld>
            <a:endParaRPr lang="tr-TR"/>
          </a:p>
        </p:txBody>
      </p:sp>
    </p:spTree>
    <p:extLst>
      <p:ext uri="{BB962C8B-B14F-4D97-AF65-F5344CB8AC3E}">
        <p14:creationId xmlns="" xmlns:p14="http://schemas.microsoft.com/office/powerpoint/2010/main" val="11200551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r-TR" dirty="0" err="1" smtClean="0"/>
              <a:t>B.Cereus</a:t>
            </a:r>
            <a:r>
              <a:rPr lang="tr-TR" dirty="0" smtClean="0"/>
              <a:t> ülkemizde sık görülmemektedir; belenme alışkanlığı nedeni ile</a:t>
            </a:r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FF1598-C4B7-49FF-ADCA-637731F33C3A}" type="slidenum">
              <a:rPr lang="tr-TR" smtClean="0"/>
              <a:pPr/>
              <a:t>13</a:t>
            </a:fld>
            <a:endParaRPr lang="tr-TR"/>
          </a:p>
        </p:txBody>
      </p:sp>
    </p:spTree>
    <p:extLst>
      <p:ext uri="{BB962C8B-B14F-4D97-AF65-F5344CB8AC3E}">
        <p14:creationId xmlns="" xmlns:p14="http://schemas.microsoft.com/office/powerpoint/2010/main" val="39934658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r-TR" dirty="0" smtClean="0"/>
              <a:t>Diyet modifikasyonu gerekmiyor -</a:t>
            </a:r>
            <a:r>
              <a:rPr lang="tr-TR" baseline="0" dirty="0" smtClean="0"/>
              <a:t> </a:t>
            </a:r>
            <a:r>
              <a:rPr lang="tr-TR" dirty="0" smtClean="0"/>
              <a:t>Şekerli gıdalardan kaçınılması önerilebilir</a:t>
            </a: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tr-TR" dirty="0" smtClean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FF1598-C4B7-49FF-ADCA-637731F33C3A}" type="slidenum">
              <a:rPr lang="tr-TR" smtClean="0"/>
              <a:pPr/>
              <a:t>15</a:t>
            </a:fld>
            <a:endParaRPr lang="tr-TR"/>
          </a:p>
        </p:txBody>
      </p:sp>
    </p:spTree>
    <p:extLst>
      <p:ext uri="{BB962C8B-B14F-4D97-AF65-F5344CB8AC3E}">
        <p14:creationId xmlns="" xmlns:p14="http://schemas.microsoft.com/office/powerpoint/2010/main" val="38218030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FF1598-C4B7-49FF-ADCA-637731F33C3A}" type="slidenum">
              <a:rPr lang="tr-TR" smtClean="0"/>
              <a:pPr/>
              <a:t>18</a:t>
            </a:fld>
            <a:endParaRPr lang="tr-TR"/>
          </a:p>
        </p:txBody>
      </p:sp>
    </p:spTree>
    <p:extLst>
      <p:ext uri="{BB962C8B-B14F-4D97-AF65-F5344CB8AC3E}">
        <p14:creationId xmlns="" xmlns:p14="http://schemas.microsoft.com/office/powerpoint/2010/main" val="13754279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24BFB26-F771-449B-80BE-D99FAF9E81E3}" type="slidenum">
              <a:rPr lang="tr-TR" altLang="tr-TR"/>
              <a:pPr/>
              <a:t>23</a:t>
            </a:fld>
            <a:endParaRPr lang="tr-TR" altLang="tr-TR"/>
          </a:p>
        </p:txBody>
      </p:sp>
      <p:sp>
        <p:nvSpPr>
          <p:cNvPr id="409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0413" cy="34274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09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512" y="4343230"/>
            <a:ext cx="5486976" cy="4115139"/>
          </a:xfrm>
          <a:prstGeom prst="rect">
            <a:avLst/>
          </a:prstGeo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 altLang="tr-TR"/>
          </a:p>
        </p:txBody>
      </p:sp>
    </p:spTree>
    <p:extLst>
      <p:ext uri="{BB962C8B-B14F-4D97-AF65-F5344CB8AC3E}">
        <p14:creationId xmlns="" xmlns:p14="http://schemas.microsoft.com/office/powerpoint/2010/main" val="21451154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r-TR" dirty="0" smtClean="0"/>
              <a:t>Dozlara ve süreye dikkat !! </a:t>
            </a:r>
          </a:p>
          <a:p>
            <a:r>
              <a:rPr lang="tr-TR" dirty="0" smtClean="0"/>
              <a:t>İki etken için uygulanması</a:t>
            </a:r>
            <a:r>
              <a:rPr lang="tr-TR" baseline="0" dirty="0" smtClean="0"/>
              <a:t> gereken doz ve süre farklı</a:t>
            </a:r>
          </a:p>
          <a:p>
            <a:r>
              <a:rPr lang="tr-TR" baseline="0" dirty="0" smtClean="0"/>
              <a:t>Uygulanmaması gereken tedavi; amacına da hizmet etmeyecek işekilde reçeteleniyor</a:t>
            </a:r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FF1598-C4B7-49FF-ADCA-637731F33C3A}" type="slidenum">
              <a:rPr lang="tr-TR" smtClean="0"/>
              <a:pPr/>
              <a:t>27</a:t>
            </a:fld>
            <a:endParaRPr lang="tr-TR"/>
          </a:p>
        </p:txBody>
      </p:sp>
    </p:spTree>
    <p:extLst>
      <p:ext uri="{BB962C8B-B14F-4D97-AF65-F5344CB8AC3E}">
        <p14:creationId xmlns="" xmlns:p14="http://schemas.microsoft.com/office/powerpoint/2010/main" val="22606424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FF1598-C4B7-49FF-ADCA-637731F33C3A}" type="slidenum">
              <a:rPr lang="tr-TR" smtClean="0"/>
              <a:pPr/>
              <a:t>31</a:t>
            </a:fld>
            <a:endParaRPr lang="tr-TR"/>
          </a:p>
        </p:txBody>
      </p:sp>
    </p:spTree>
    <p:extLst>
      <p:ext uri="{BB962C8B-B14F-4D97-AF65-F5344CB8AC3E}">
        <p14:creationId xmlns="" xmlns:p14="http://schemas.microsoft.com/office/powerpoint/2010/main" val="14546305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Master" Target="../slideMasters/slideMaster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1" y="-20960"/>
            <a:ext cx="251519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59632" y="307578"/>
            <a:ext cx="7235981" cy="667544"/>
          </a:xfrm>
        </p:spPr>
        <p:txBody>
          <a:bodyPr/>
          <a:lstStyle>
            <a:lvl1pPr>
              <a:defRPr sz="3200"/>
            </a:lvl1pPr>
          </a:lstStyle>
          <a:p>
            <a:r>
              <a:rPr lang="tr-TR" dirty="0" smtClean="0"/>
              <a:t>Asıl başlık stili için tıklatın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71024" y="1484784"/>
            <a:ext cx="7182415" cy="4680520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dirty="0" smtClean="0"/>
              <a:t>Asıl alt başlık stilini düzenlemek için tıklatın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34A17-F4E9-4E50-975B-308E740E3AF9}" type="datetimeFigureOut">
              <a:rPr lang="tr-TR" smtClean="0"/>
              <a:pPr/>
              <a:t>07.04.2016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94243" y="6484685"/>
            <a:ext cx="7162800" cy="228600"/>
          </a:xfrm>
        </p:spPr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76456" y="6381328"/>
            <a:ext cx="413425" cy="365125"/>
          </a:xfrm>
        </p:spPr>
        <p:txBody>
          <a:bodyPr/>
          <a:lstStyle>
            <a:lvl1pPr>
              <a:defRPr sz="1400"/>
            </a:lvl1pPr>
          </a:lstStyle>
          <a:p>
            <a:fld id="{C018FA93-A276-488D-8AFA-1F5B3CB005D7}" type="slidenum">
              <a:rPr lang="tr-TR" smtClean="0"/>
              <a:pPr/>
              <a:t>‹#›</a:t>
            </a:fld>
            <a:endParaRPr lang="tr-TR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648" y="188640"/>
            <a:ext cx="7239000" cy="576064"/>
          </a:xfrm>
        </p:spPr>
        <p:txBody>
          <a:bodyPr>
            <a:noAutofit/>
          </a:bodyPr>
          <a:lstStyle>
            <a:lvl1pPr algn="l">
              <a:defRPr sz="36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tr-TR" dirty="0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1600" y="1196752"/>
            <a:ext cx="7467600" cy="44196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18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tr-TR" dirty="0" smtClean="0"/>
              <a:t>Asıl metin stillerini düzenlemek için tıklatın</a:t>
            </a:r>
          </a:p>
          <a:p>
            <a:pPr lvl="1"/>
            <a:r>
              <a:rPr lang="tr-TR" dirty="0" smtClean="0"/>
              <a:t>İkinci düzey</a:t>
            </a:r>
          </a:p>
          <a:p>
            <a:pPr lvl="2"/>
            <a:r>
              <a:rPr lang="tr-TR" dirty="0" smtClean="0"/>
              <a:t>Üçüncü düzey</a:t>
            </a:r>
          </a:p>
          <a:p>
            <a:pPr lvl="3"/>
            <a:r>
              <a:rPr lang="tr-TR" dirty="0" smtClean="0"/>
              <a:t>Dördüncü düzey</a:t>
            </a:r>
          </a:p>
          <a:p>
            <a:pPr lvl="4"/>
            <a:r>
              <a:rPr lang="tr-TR" dirty="0" smtClean="0"/>
              <a:t>Beşinci düzey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34A17-F4E9-4E50-975B-308E740E3AF9}" type="datetimeFigureOut">
              <a:rPr lang="tr-TR" smtClean="0"/>
              <a:pPr/>
              <a:t>07.04.2016</a:t>
            </a:fld>
            <a:endParaRPr lang="tr-TR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199" y="4484080"/>
            <a:ext cx="7239001" cy="762000"/>
          </a:xfrm>
        </p:spPr>
        <p:txBody>
          <a:bodyPr bIns="0"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>
            <a:noAutofit/>
          </a:bodyPr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34A17-F4E9-4E50-975B-308E740E3AF9}" type="datetimeFigureOut">
              <a:rPr lang="tr-TR" smtClean="0"/>
              <a:pPr/>
              <a:t>07.04.2016</a:t>
            </a:fld>
            <a:endParaRPr lang="tr-TR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34A17-F4E9-4E50-975B-308E740E3AF9}" type="datetimeFigureOut">
              <a:rPr lang="tr-TR" smtClean="0"/>
              <a:pPr/>
              <a:t>07.04.2016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16152" y="841248"/>
            <a:ext cx="3730752" cy="438912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102352" y="841248"/>
            <a:ext cx="3730752" cy="438912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41248"/>
            <a:ext cx="3733800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5400" y="841248"/>
            <a:ext cx="3735267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34A17-F4E9-4E50-975B-308E740E3AF9}" type="datetimeFigureOut">
              <a:rPr lang="tr-TR" smtClean="0"/>
              <a:pPr/>
              <a:t>07.04.2016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16152" y="1380744"/>
            <a:ext cx="3730752" cy="384048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5102352" y="1380743"/>
            <a:ext cx="3730752" cy="384048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34A17-F4E9-4E50-975B-308E740E3AF9}" type="datetimeFigureOut">
              <a:rPr lang="tr-TR" smtClean="0"/>
              <a:pPr/>
              <a:t>07.04.2016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34A17-F4E9-4E50-975B-308E740E3AF9}" type="datetimeFigureOut">
              <a:rPr lang="tr-TR" smtClean="0"/>
              <a:pPr/>
              <a:t>07.04.2016</a:t>
            </a:fld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0" y="395287"/>
            <a:ext cx="3008313" cy="1162050"/>
          </a:xfrm>
        </p:spPr>
        <p:txBody>
          <a:bodyPr anchor="b"/>
          <a:lstStyle>
            <a:lvl1pPr algn="l">
              <a:defRPr sz="2000" b="1">
                <a:ln>
                  <a:noFill/>
                </a:ln>
                <a:solidFill>
                  <a:srgbClr val="FF7605"/>
                </a:solidFill>
                <a:effectLst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1557337"/>
            <a:ext cx="3008313" cy="43862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914400" y="381000"/>
            <a:ext cx="4800600" cy="594360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8034A17-F4E9-4E50-975B-308E740E3AF9}" type="datetimeFigureOut">
              <a:rPr lang="tr-TR" smtClean="0"/>
              <a:pPr/>
              <a:t>07.04.2016</a:t>
            </a:fld>
            <a:endParaRPr lang="tr-TR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1680" y="260648"/>
            <a:ext cx="5486400" cy="404446"/>
          </a:xfrm>
        </p:spPr>
        <p:txBody>
          <a:bodyPr bIns="0" anchor="b"/>
          <a:lstStyle>
            <a:lvl1pPr algn="ctr">
              <a:defRPr sz="2800" b="1">
                <a:ln w="12700">
                  <a:noFill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tr-TR" dirty="0" smtClean="0"/>
              <a:t>Asıl başlık stili için tıklatın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475656" y="1268760"/>
            <a:ext cx="5867400" cy="40814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r-TR" dirty="0" smtClean="0"/>
              <a:t>Resim eklemek için simgeyi tıklatın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029200"/>
            <a:ext cx="4038600" cy="1371600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34A17-F4E9-4E50-975B-308E740E3AF9}" type="datetimeFigureOut">
              <a:rPr lang="tr-TR" smtClean="0"/>
              <a:pPr/>
              <a:t>07.04.2016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tr-TR" dirty="0" smtClean="0"/>
              <a:t>Asıl başlık stili için tıklatın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dirty="0" smtClean="0"/>
              <a:t>Asıl metin stillerini düzenlemek için tıklatın</a:t>
            </a:r>
          </a:p>
          <a:p>
            <a:pPr lvl="1"/>
            <a:r>
              <a:rPr lang="tr-TR" dirty="0" smtClean="0"/>
              <a:t>İkinci düzey</a:t>
            </a:r>
          </a:p>
          <a:p>
            <a:pPr lvl="2"/>
            <a:r>
              <a:rPr lang="tr-TR" dirty="0" smtClean="0"/>
              <a:t>Üçüncü düzey</a:t>
            </a:r>
          </a:p>
          <a:p>
            <a:pPr lvl="3"/>
            <a:r>
              <a:rPr lang="tr-TR" dirty="0" smtClean="0"/>
              <a:t>Dördüncü düzey</a:t>
            </a:r>
          </a:p>
          <a:p>
            <a:pPr lvl="4"/>
            <a:r>
              <a:rPr lang="tr-TR" dirty="0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34A17-F4E9-4E50-975B-308E740E3AF9}" type="datetimeFigureOut">
              <a:rPr lang="tr-TR" smtClean="0"/>
              <a:pPr/>
              <a:t>07.04.2016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34A17-F4E9-4E50-975B-308E740E3AF9}" type="datetimeFigureOut">
              <a:rPr lang="tr-TR" smtClean="0"/>
              <a:pPr/>
              <a:t>07.04.2016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yagram 4"/>
          <p:cNvGraphicFramePr/>
          <p:nvPr userDrawn="1">
            <p:extLst>
              <p:ext uri="{D42A27DB-BD31-4B8C-83A1-F6EECF244321}">
                <p14:modId xmlns="" xmlns:p14="http://schemas.microsoft.com/office/powerpoint/2010/main" val="3871648601"/>
              </p:ext>
            </p:extLst>
          </p:nvPr>
        </p:nvGraphicFramePr>
        <p:xfrm>
          <a:off x="-18432" y="0"/>
          <a:ext cx="9162432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427293656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">
              <a:schemeClr val="bg2">
                <a:tint val="100000"/>
                <a:lumMod val="125000"/>
              </a:schemeClr>
            </a:gs>
            <a:gs pos="79000">
              <a:schemeClr val="accent1">
                <a:lumMod val="20000"/>
                <a:lumOff val="80000"/>
              </a:schemeClr>
            </a:gs>
            <a:gs pos="100000">
              <a:schemeClr val="bg2">
                <a:shade val="90000"/>
                <a:satMod val="300000"/>
                <a:lumMod val="9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sim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260648"/>
            <a:ext cx="4764034" cy="5669292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/>
              </a:gs>
              <a:gs pos="52000">
                <a:schemeClr val="accent6">
                  <a:lumMod val="75000"/>
                </a:schemeClr>
              </a:gs>
              <a:gs pos="100000">
                <a:schemeClr val="accent6">
                  <a:lumMod val="50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8535" y="34528"/>
            <a:ext cx="7489651" cy="61348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tr-TR" dirty="0" smtClean="0"/>
              <a:t>AKILCI İLAÇ KULLANIMI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7281" y="1301618"/>
            <a:ext cx="7467600" cy="48451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dirty="0" smtClean="0"/>
              <a:t>Asıl metin stillerini düzenlemek için tıklatın</a:t>
            </a:r>
          </a:p>
          <a:p>
            <a:pPr lvl="1"/>
            <a:r>
              <a:rPr lang="tr-TR" dirty="0" smtClean="0"/>
              <a:t>İkinci düzey</a:t>
            </a:r>
          </a:p>
          <a:p>
            <a:pPr lvl="2"/>
            <a:r>
              <a:rPr lang="tr-TR" dirty="0" smtClean="0"/>
              <a:t>Üçüncü düzey</a:t>
            </a:r>
          </a:p>
          <a:p>
            <a:pPr lvl="3"/>
            <a:r>
              <a:rPr lang="tr-TR" dirty="0" smtClean="0"/>
              <a:t>Dördüncü düzey</a:t>
            </a:r>
          </a:p>
          <a:p>
            <a:pPr lvl="4"/>
            <a:r>
              <a:rPr lang="tr-TR" dirty="0" smtClean="0"/>
              <a:t>Beşinci düzey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59680" y="6553200"/>
            <a:ext cx="7162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47608" y="6342657"/>
            <a:ext cx="2888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1"/>
                </a:solidFill>
              </a:defRPr>
            </a:lvl1pPr>
          </a:lstStyle>
          <a:p>
            <a:r>
              <a:rPr lang="tr-TR" dirty="0" smtClean="0"/>
              <a:t>1</a:t>
            </a:r>
            <a:endParaRPr lang="tr-TR" dirty="0"/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8466743" y="6351547"/>
            <a:ext cx="242887" cy="431800"/>
          </a:xfrm>
          <a:custGeom>
            <a:avLst/>
            <a:gdLst/>
            <a:ahLst/>
            <a:cxnLst>
              <a:cxn ang="0">
                <a:pos x="62" y="0"/>
              </a:cxn>
              <a:cxn ang="0">
                <a:pos x="0" y="0"/>
              </a:cxn>
              <a:cxn ang="0">
                <a:pos x="89" y="136"/>
              </a:cxn>
              <a:cxn ang="0">
                <a:pos x="89" y="136"/>
              </a:cxn>
              <a:cxn ang="0">
                <a:pos x="0" y="272"/>
              </a:cxn>
              <a:cxn ang="0">
                <a:pos x="62" y="272"/>
              </a:cxn>
              <a:cxn ang="0">
                <a:pos x="153" y="136"/>
              </a:cxn>
              <a:cxn ang="0">
                <a:pos x="62" y="0"/>
              </a:cxn>
            </a:cxnLst>
            <a:rect l="0" t="0" r="r" b="b"/>
            <a:pathLst>
              <a:path w="153" h="272">
                <a:moveTo>
                  <a:pt x="62" y="0"/>
                </a:moveTo>
                <a:lnTo>
                  <a:pt x="0" y="0"/>
                </a:lnTo>
                <a:lnTo>
                  <a:pt x="89" y="136"/>
                </a:lnTo>
                <a:lnTo>
                  <a:pt x="89" y="136"/>
                </a:lnTo>
                <a:lnTo>
                  <a:pt x="0" y="272"/>
                </a:lnTo>
                <a:lnTo>
                  <a:pt x="62" y="272"/>
                </a:lnTo>
                <a:lnTo>
                  <a:pt x="153" y="136"/>
                </a:lnTo>
                <a:lnTo>
                  <a:pt x="62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-1198682" y="4821116"/>
            <a:ext cx="2625969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68034A17-F4E9-4E50-975B-308E740E3AF9}" type="datetimeFigureOut">
              <a:rPr lang="tr-TR" smtClean="0"/>
              <a:pPr/>
              <a:t>07.04.2016</a:t>
            </a:fld>
            <a:endParaRPr lang="tr-TR"/>
          </a:p>
        </p:txBody>
      </p:sp>
      <p:pic>
        <p:nvPicPr>
          <p:cNvPr id="10" name="Picture 2" descr="C:\Users\ZULEYH~1.YAV\AppData\Local\Temp\Rar$DRa0.167\aik_logo.jpg"/>
          <p:cNvPicPr>
            <a:picLocks noChangeAspect="1" noChangeArrowheads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1350" y="599694"/>
            <a:ext cx="888513" cy="33001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Düz Bağlayıcı 13"/>
          <p:cNvCxnSpPr/>
          <p:nvPr userDrawn="1"/>
        </p:nvCxnSpPr>
        <p:spPr>
          <a:xfrm>
            <a:off x="945143" y="20985"/>
            <a:ext cx="458505" cy="743719"/>
          </a:xfrm>
          <a:prstGeom prst="line">
            <a:avLst/>
          </a:prstGeom>
          <a:ln w="19050">
            <a:solidFill>
              <a:srgbClr val="3CB7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Düz Bağlayıcı 14"/>
          <p:cNvCxnSpPr/>
          <p:nvPr userDrawn="1"/>
        </p:nvCxnSpPr>
        <p:spPr>
          <a:xfrm>
            <a:off x="1403648" y="764704"/>
            <a:ext cx="6487277" cy="0"/>
          </a:xfrm>
          <a:prstGeom prst="line">
            <a:avLst/>
          </a:prstGeom>
          <a:ln w="19050">
            <a:solidFill>
              <a:srgbClr val="3CB7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8" descr="http://www.tcesis.org/btm/img/bakLogo.png"/>
          <p:cNvPicPr/>
          <p:nvPr userDrawn="1"/>
        </p:nvPicPr>
        <p:blipFill>
          <a:blip r:embed="rId1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3" y="145096"/>
            <a:ext cx="715368" cy="867492"/>
          </a:xfrm>
          <a:prstGeom prst="rect">
            <a:avLst/>
          </a:prstGeom>
          <a:noFill/>
          <a:extLst/>
        </p:spPr>
      </p:pic>
      <p:cxnSp>
        <p:nvCxnSpPr>
          <p:cNvPr id="22" name="Düz Bağlayıcı 21"/>
          <p:cNvCxnSpPr/>
          <p:nvPr userDrawn="1"/>
        </p:nvCxnSpPr>
        <p:spPr>
          <a:xfrm>
            <a:off x="1110901" y="6556294"/>
            <a:ext cx="7355842" cy="0"/>
          </a:xfrm>
          <a:prstGeom prst="line">
            <a:avLst/>
          </a:prstGeom>
          <a:ln w="19050">
            <a:solidFill>
              <a:srgbClr val="3CB7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</p:bldLst>
  </p:timing>
  <p:txStyles>
    <p:titleStyle>
      <a:lvl1pPr algn="ctr" defTabSz="914400" rtl="0" eaLnBrk="1" latinLnBrk="0" hangingPunct="1">
        <a:spcBef>
          <a:spcPct val="0"/>
        </a:spcBef>
        <a:buNone/>
        <a:defRPr sz="2800" b="1" kern="1200" baseline="0">
          <a:ln w="12700">
            <a:solidFill>
              <a:schemeClr val="tx2"/>
            </a:solidFill>
          </a:ln>
          <a:solidFill>
            <a:schemeClr val="accent1">
              <a:lumMod val="75000"/>
            </a:schemeClr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˃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&gt;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−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artisticTexturizer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83152"/>
          </a:xfrm>
          <a:prstGeom prst="rect">
            <a:avLst/>
          </a:prstGeom>
        </p:spPr>
      </p:pic>
      <p:sp>
        <p:nvSpPr>
          <p:cNvPr id="3" name="Metin kutusu 2"/>
          <p:cNvSpPr txBox="1"/>
          <p:nvPr/>
        </p:nvSpPr>
        <p:spPr>
          <a:xfrm>
            <a:off x="251520" y="5014917"/>
            <a:ext cx="86409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AKUT DİYAREDE ANTİBİYOTİK KULLANIMI</a:t>
            </a:r>
            <a:endParaRPr lang="tr-TR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969969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200" dirty="0">
                <a:solidFill>
                  <a:srgbClr val="FF0000"/>
                </a:solidFill>
              </a:rPr>
              <a:t>Her </a:t>
            </a:r>
            <a:r>
              <a:rPr lang="tr-TR" sz="3200" dirty="0" smtClean="0">
                <a:solidFill>
                  <a:srgbClr val="FF0000"/>
                </a:solidFill>
              </a:rPr>
              <a:t>İshal Antibiyotik Gerektirir mi?</a:t>
            </a:r>
            <a:endParaRPr lang="tr-TR" sz="3200" dirty="0">
              <a:solidFill>
                <a:srgbClr val="FF0000"/>
              </a:solidFill>
            </a:endParaRPr>
          </a:p>
        </p:txBody>
      </p:sp>
      <p:sp>
        <p:nvSpPr>
          <p:cNvPr id="4" name="Metin kutusu 3"/>
          <p:cNvSpPr txBox="1"/>
          <p:nvPr/>
        </p:nvSpPr>
        <p:spPr>
          <a:xfrm>
            <a:off x="827584" y="1556792"/>
            <a:ext cx="763284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tr-TR" sz="2800" b="1" dirty="0" smtClean="0"/>
              <a:t>Öğrenim </a:t>
            </a:r>
            <a:r>
              <a:rPr lang="tr-TR" sz="2800" b="1" dirty="0"/>
              <a:t>hedefleri</a:t>
            </a:r>
            <a:r>
              <a:rPr lang="tr-TR" sz="2800" b="1" dirty="0" smtClean="0"/>
              <a:t>:</a:t>
            </a:r>
          </a:p>
          <a:p>
            <a:pPr algn="just"/>
            <a:endParaRPr lang="tr-TR" sz="2800" b="1" dirty="0"/>
          </a:p>
          <a:p>
            <a:r>
              <a:rPr lang="tr-TR" sz="2800" dirty="0" smtClean="0"/>
              <a:t>  1- İshalle </a:t>
            </a:r>
            <a:r>
              <a:rPr lang="tr-TR" sz="2800" dirty="0"/>
              <a:t>başvuran hastada </a:t>
            </a:r>
            <a:r>
              <a:rPr lang="tr-TR" sz="2800" b="1" dirty="0"/>
              <a:t>klinik tablo ve olası </a:t>
            </a:r>
            <a:r>
              <a:rPr lang="tr-TR" sz="2800" b="1" dirty="0" smtClean="0"/>
              <a:t> </a:t>
            </a:r>
          </a:p>
          <a:p>
            <a:r>
              <a:rPr lang="tr-TR" sz="2800" b="1" dirty="0" smtClean="0"/>
              <a:t>       etkene göre </a:t>
            </a:r>
            <a:r>
              <a:rPr lang="tr-TR" sz="2800" dirty="0" err="1" smtClean="0"/>
              <a:t>endikasyon</a:t>
            </a:r>
            <a:r>
              <a:rPr lang="tr-TR" sz="2800" dirty="0"/>
              <a:t> </a:t>
            </a:r>
            <a:r>
              <a:rPr lang="tr-TR" sz="2800" dirty="0" smtClean="0"/>
              <a:t>değerlendirme   </a:t>
            </a:r>
          </a:p>
          <a:p>
            <a:r>
              <a:rPr lang="tr-TR" sz="2800" dirty="0" smtClean="0"/>
              <a:t>       becerisinin sağlanması</a:t>
            </a:r>
          </a:p>
          <a:p>
            <a:endParaRPr lang="tr-TR" sz="2800" dirty="0"/>
          </a:p>
          <a:p>
            <a:r>
              <a:rPr lang="tr-TR" sz="2800" dirty="0" smtClean="0"/>
              <a:t>  2- </a:t>
            </a:r>
            <a:r>
              <a:rPr lang="tr-TR" sz="2800" b="1" dirty="0" smtClean="0"/>
              <a:t>Gereksiz antibiyotik kullanımından </a:t>
            </a:r>
            <a:r>
              <a:rPr lang="tr-TR" sz="2800" b="1" dirty="0"/>
              <a:t>kaçınılması </a:t>
            </a:r>
            <a:r>
              <a:rPr lang="tr-TR" sz="2800" b="1" dirty="0" smtClean="0"/>
              <a:t>  </a:t>
            </a:r>
          </a:p>
          <a:p>
            <a:r>
              <a:rPr lang="tr-TR" sz="2800" b="1" dirty="0" smtClean="0"/>
              <a:t>       </a:t>
            </a:r>
            <a:r>
              <a:rPr lang="tr-TR" sz="2800" dirty="0" smtClean="0"/>
              <a:t>gereğinin </a:t>
            </a:r>
            <a:r>
              <a:rPr lang="tr-TR" sz="2800" dirty="0"/>
              <a:t>farkına </a:t>
            </a:r>
            <a:r>
              <a:rPr lang="tr-TR" sz="2800" dirty="0" smtClean="0"/>
              <a:t>varılması</a:t>
            </a:r>
            <a:endParaRPr lang="tr-TR" sz="2800" dirty="0"/>
          </a:p>
          <a:p>
            <a:endParaRPr lang="tr-TR" sz="2800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29629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200" dirty="0" smtClean="0">
                <a:solidFill>
                  <a:srgbClr val="FF0000"/>
                </a:solidFill>
              </a:rPr>
              <a:t>Konunun Önemi</a:t>
            </a:r>
            <a:endParaRPr lang="tr-TR" sz="3200" dirty="0">
              <a:solidFill>
                <a:srgbClr val="FF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29208" y="1340768"/>
            <a:ext cx="8435280" cy="4641379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tr-TR" dirty="0" smtClean="0">
                <a:solidFill>
                  <a:schemeClr val="tx1"/>
                </a:solidFill>
              </a:rPr>
              <a:t>Başlıca morbidite ve mortalite nedeni</a:t>
            </a:r>
          </a:p>
          <a:p>
            <a:pPr lvl="1">
              <a:spcAft>
                <a:spcPts val="1200"/>
              </a:spcAft>
              <a:buFont typeface="Arial" pitchFamily="34" charset="0"/>
              <a:buChar char="•"/>
            </a:pPr>
            <a:r>
              <a:rPr lang="tr-TR" sz="2400" dirty="0" smtClean="0"/>
              <a:t>&lt; 5 yaşta % 8;  1 milyar olgu/yıl; </a:t>
            </a:r>
          </a:p>
          <a:p>
            <a:pPr lvl="1">
              <a:spcAft>
                <a:spcPts val="1200"/>
              </a:spcAft>
              <a:buFont typeface="Arial" pitchFamily="34" charset="0"/>
              <a:buChar char="•"/>
            </a:pPr>
            <a:r>
              <a:rPr lang="tr-TR" sz="2400" dirty="0" smtClean="0"/>
              <a:t>Erişkinde % 3-7</a:t>
            </a:r>
            <a:endParaRPr lang="tr-TR" sz="2400" dirty="0"/>
          </a:p>
          <a:p>
            <a:pPr>
              <a:spcAft>
                <a:spcPts val="1200"/>
              </a:spcAft>
            </a:pPr>
            <a:r>
              <a:rPr lang="tr-TR" dirty="0" smtClean="0">
                <a:solidFill>
                  <a:schemeClr val="tx1"/>
                </a:solidFill>
              </a:rPr>
              <a:t>Gereksiz antibiyotik kullanımı! </a:t>
            </a:r>
          </a:p>
          <a:p>
            <a:pPr lvl="1">
              <a:spcAft>
                <a:spcPts val="1200"/>
              </a:spcAft>
              <a:buFont typeface="Arial" pitchFamily="34" charset="0"/>
              <a:buChar char="•"/>
            </a:pPr>
            <a:r>
              <a:rPr lang="tr-TR" sz="2400" dirty="0" smtClean="0"/>
              <a:t>% 80-90 olguda antibiyotik </a:t>
            </a:r>
          </a:p>
          <a:p>
            <a:pPr>
              <a:spcAft>
                <a:spcPts val="1200"/>
              </a:spcAft>
            </a:pPr>
            <a:r>
              <a:rPr lang="tr-TR" dirty="0" smtClean="0">
                <a:solidFill>
                  <a:schemeClr val="tx1"/>
                </a:solidFill>
              </a:rPr>
              <a:t>Direnç gelişimi!</a:t>
            </a:r>
          </a:p>
          <a:p>
            <a:pPr lvl="1">
              <a:spcAft>
                <a:spcPts val="1200"/>
              </a:spcAft>
              <a:buFont typeface="Arial" pitchFamily="34" charset="0"/>
              <a:buChar char="•"/>
            </a:pPr>
            <a:r>
              <a:rPr lang="tr-TR" sz="2400" dirty="0" smtClean="0"/>
              <a:t>Akılcı olmayan antibiyotik kullanımının rolü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51520" y="6516052"/>
            <a:ext cx="3600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r-TR" sz="1400" b="1" dirty="0" smtClean="0"/>
              <a:t>DuPont HL. N </a:t>
            </a:r>
            <a:r>
              <a:rPr lang="tr-TR" sz="1400" b="1" dirty="0"/>
              <a:t>Engl J Med 2014;370:1532-40.</a:t>
            </a:r>
            <a:endParaRPr lang="tr-TR" sz="1400" dirty="0"/>
          </a:p>
        </p:txBody>
      </p:sp>
    </p:spTree>
    <p:extLst>
      <p:ext uri="{BB962C8B-B14F-4D97-AF65-F5344CB8AC3E}">
        <p14:creationId xmlns="" xmlns:p14="http://schemas.microsoft.com/office/powerpoint/2010/main" val="3828726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403648" y="116632"/>
            <a:ext cx="2448272" cy="648072"/>
          </a:xfrm>
        </p:spPr>
        <p:txBody>
          <a:bodyPr>
            <a:normAutofit/>
          </a:bodyPr>
          <a:lstStyle/>
          <a:p>
            <a:pPr algn="l"/>
            <a:r>
              <a:rPr lang="tr-TR" sz="3200" dirty="0" smtClean="0">
                <a:solidFill>
                  <a:srgbClr val="FF0000"/>
                </a:solidFill>
              </a:rPr>
              <a:t>Tanımlar </a:t>
            </a:r>
            <a:endParaRPr lang="tr-TR" sz="3200" dirty="0">
              <a:solidFill>
                <a:srgbClr val="FF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92460" y="1507240"/>
            <a:ext cx="7467600" cy="4419600"/>
          </a:xfrm>
        </p:spPr>
        <p:txBody>
          <a:bodyPr>
            <a:noAutofit/>
          </a:bodyPr>
          <a:lstStyle/>
          <a:p>
            <a:pPr>
              <a:spcAft>
                <a:spcPts val="1200"/>
              </a:spcAft>
            </a:pPr>
            <a:r>
              <a:rPr lang="tr-TR" sz="2400" dirty="0" smtClean="0">
                <a:solidFill>
                  <a:schemeClr val="tx1"/>
                </a:solidFill>
              </a:rPr>
              <a:t>İshal</a:t>
            </a:r>
            <a:r>
              <a:rPr lang="tr-TR" sz="2400" dirty="0">
                <a:solidFill>
                  <a:schemeClr val="tx1"/>
                </a:solidFill>
              </a:rPr>
              <a:t>: Günde üç veya daha fazla sayıda yumuşak, sulu dışkılama durumu </a:t>
            </a:r>
            <a:endParaRPr lang="tr-TR" sz="2400" dirty="0" smtClean="0">
              <a:solidFill>
                <a:schemeClr val="tx1"/>
              </a:solidFill>
            </a:endParaRPr>
          </a:p>
          <a:p>
            <a:pPr lvl="1">
              <a:spcAft>
                <a:spcPts val="1200"/>
              </a:spcAft>
              <a:buFont typeface="Arial" pitchFamily="34" charset="0"/>
              <a:buChar char="•"/>
            </a:pPr>
            <a:r>
              <a:rPr lang="tr-TR" sz="2000" dirty="0" smtClean="0"/>
              <a:t>Pediatrik olgularda ise “Her zamankinden daha fazla ve daha sulu dışkılama</a:t>
            </a:r>
            <a:r>
              <a:rPr lang="tr-TR" sz="2400" dirty="0" smtClean="0"/>
              <a:t>”</a:t>
            </a:r>
            <a:endParaRPr lang="tr-TR" sz="2400" dirty="0"/>
          </a:p>
          <a:p>
            <a:pPr>
              <a:spcAft>
                <a:spcPts val="1200"/>
              </a:spcAft>
            </a:pPr>
            <a:r>
              <a:rPr lang="tr-TR" sz="2400" dirty="0" smtClean="0">
                <a:solidFill>
                  <a:schemeClr val="tx1"/>
                </a:solidFill>
              </a:rPr>
              <a:t>Akut </a:t>
            </a:r>
            <a:r>
              <a:rPr lang="tr-TR" sz="2400" dirty="0" err="1">
                <a:solidFill>
                  <a:schemeClr val="tx1"/>
                </a:solidFill>
              </a:rPr>
              <a:t>enfeksiyöz</a:t>
            </a:r>
            <a:r>
              <a:rPr lang="tr-TR" sz="2400" dirty="0">
                <a:solidFill>
                  <a:schemeClr val="tx1"/>
                </a:solidFill>
              </a:rPr>
              <a:t> ishal: Enfeksiyon etkenlerine bağlı olarak </a:t>
            </a:r>
            <a:r>
              <a:rPr lang="tr-TR" sz="2400" dirty="0" smtClean="0">
                <a:solidFill>
                  <a:schemeClr val="tx1"/>
                </a:solidFill>
              </a:rPr>
              <a:t>gelişen 14 </a:t>
            </a:r>
            <a:r>
              <a:rPr lang="tr-TR" sz="2400" dirty="0">
                <a:solidFill>
                  <a:schemeClr val="tx1"/>
                </a:solidFill>
              </a:rPr>
              <a:t>günü aşmayan ishal </a:t>
            </a:r>
          </a:p>
          <a:p>
            <a:pPr>
              <a:spcAft>
                <a:spcPts val="1200"/>
              </a:spcAft>
            </a:pPr>
            <a:r>
              <a:rPr lang="tr-TR" sz="2400" dirty="0" err="1" smtClean="0">
                <a:solidFill>
                  <a:schemeClr val="tx1"/>
                </a:solidFill>
              </a:rPr>
              <a:t>Persistan</a:t>
            </a:r>
            <a:r>
              <a:rPr lang="tr-TR" sz="2400" dirty="0" smtClean="0">
                <a:solidFill>
                  <a:schemeClr val="tx1"/>
                </a:solidFill>
              </a:rPr>
              <a:t> </a:t>
            </a:r>
            <a:r>
              <a:rPr lang="tr-TR" sz="2400" dirty="0">
                <a:solidFill>
                  <a:schemeClr val="tx1"/>
                </a:solidFill>
              </a:rPr>
              <a:t>ishal: </a:t>
            </a:r>
            <a:r>
              <a:rPr lang="tr-TR" sz="2400" dirty="0" smtClean="0">
                <a:solidFill>
                  <a:schemeClr val="tx1"/>
                </a:solidFill>
              </a:rPr>
              <a:t>On dört </a:t>
            </a:r>
            <a:r>
              <a:rPr lang="tr-TR" sz="2400" dirty="0">
                <a:solidFill>
                  <a:schemeClr val="tx1"/>
                </a:solidFill>
              </a:rPr>
              <a:t>günden uzun 30 günden kısa süren ishal </a:t>
            </a:r>
          </a:p>
          <a:p>
            <a:pPr>
              <a:spcAft>
                <a:spcPts val="1200"/>
              </a:spcAft>
            </a:pPr>
            <a:r>
              <a:rPr lang="tr-TR" sz="2400" dirty="0" smtClean="0">
                <a:solidFill>
                  <a:schemeClr val="tx1"/>
                </a:solidFill>
              </a:rPr>
              <a:t>Kronik </a:t>
            </a:r>
            <a:r>
              <a:rPr lang="tr-TR" sz="2400" dirty="0">
                <a:solidFill>
                  <a:schemeClr val="tx1"/>
                </a:solidFill>
              </a:rPr>
              <a:t>ishal: Bir aydan uzun süren ishal </a:t>
            </a:r>
          </a:p>
          <a:p>
            <a:pPr>
              <a:spcAft>
                <a:spcPts val="1200"/>
              </a:spcAft>
            </a:pPr>
            <a:endParaRPr lang="tr-TR" sz="2400" dirty="0">
              <a:solidFill>
                <a:schemeClr val="tx1"/>
              </a:solidFill>
            </a:endParaRPr>
          </a:p>
        </p:txBody>
      </p:sp>
      <p:sp>
        <p:nvSpPr>
          <p:cNvPr id="4" name="Dikdörtgen 3"/>
          <p:cNvSpPr/>
          <p:nvPr/>
        </p:nvSpPr>
        <p:spPr>
          <a:xfrm>
            <a:off x="216024" y="6381328"/>
            <a:ext cx="89644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Clr>
                <a:srgbClr val="FF0000"/>
              </a:buClr>
            </a:pPr>
            <a:r>
              <a:rPr lang="tr-TR" sz="1000" b="1" dirty="0"/>
              <a:t>Akut ishal (Erişkin).SB Birinci Basamağa Yönelik Tanı ve Tedavi Rehberi 2003 :</a:t>
            </a:r>
            <a:r>
              <a:rPr lang="tr-TR" sz="1000" b="1" dirty="0" smtClean="0"/>
              <a:t>163-65, Avrupa Çocuk </a:t>
            </a:r>
            <a:r>
              <a:rPr lang="tr-TR" sz="1000" b="1" dirty="0" err="1" smtClean="0"/>
              <a:t>Gastroeneteroloji</a:t>
            </a:r>
            <a:r>
              <a:rPr lang="tr-TR" sz="1000" b="1" dirty="0" smtClean="0"/>
              <a:t> ve Hepatoloji Derneği (EPSGHAN) Kılavuzu, 2014, </a:t>
            </a:r>
            <a:r>
              <a:rPr lang="tr-TR" sz="1000" b="1" dirty="0" err="1" smtClean="0"/>
              <a:t>Practice</a:t>
            </a:r>
            <a:r>
              <a:rPr lang="tr-TR" sz="1000" b="1" dirty="0" smtClean="0"/>
              <a:t> </a:t>
            </a:r>
            <a:r>
              <a:rPr lang="tr-TR" sz="1000" b="1" dirty="0" err="1" smtClean="0"/>
              <a:t>Guidelines</a:t>
            </a:r>
            <a:r>
              <a:rPr lang="tr-TR" sz="1000" b="1" dirty="0" smtClean="0"/>
              <a:t> </a:t>
            </a:r>
            <a:r>
              <a:rPr lang="tr-TR" sz="1000" b="1" dirty="0" err="1" smtClean="0"/>
              <a:t>for</a:t>
            </a:r>
            <a:r>
              <a:rPr lang="tr-TR" sz="1000" b="1" dirty="0" smtClean="0"/>
              <a:t> </a:t>
            </a:r>
            <a:r>
              <a:rPr lang="tr-TR" sz="1000" b="1" dirty="0" err="1" smtClean="0"/>
              <a:t>the</a:t>
            </a:r>
            <a:r>
              <a:rPr lang="tr-TR" sz="1000" b="1" dirty="0" smtClean="0"/>
              <a:t> Management of </a:t>
            </a:r>
            <a:r>
              <a:rPr lang="tr-TR" sz="1000" b="1" dirty="0" err="1" smtClean="0"/>
              <a:t>Infectious</a:t>
            </a:r>
            <a:r>
              <a:rPr lang="tr-TR" sz="1000" b="1" dirty="0" smtClean="0"/>
              <a:t>  </a:t>
            </a:r>
            <a:r>
              <a:rPr lang="tr-TR" sz="1000" b="1" dirty="0" err="1" smtClean="0"/>
              <a:t>Diarrhea</a:t>
            </a:r>
            <a:r>
              <a:rPr lang="tr-TR" sz="1000" b="1" dirty="0" smtClean="0"/>
              <a:t>. CID </a:t>
            </a:r>
            <a:r>
              <a:rPr lang="en-US" sz="1000" b="1" dirty="0" smtClean="0"/>
              <a:t>2001</a:t>
            </a:r>
            <a:r>
              <a:rPr lang="en-US" sz="1000" b="1" dirty="0"/>
              <a:t>; 32:331–50</a:t>
            </a:r>
            <a:endParaRPr lang="tr-TR" sz="10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2636" y="0"/>
            <a:ext cx="4564782" cy="1521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63324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403648" y="72008"/>
            <a:ext cx="7437512" cy="764704"/>
          </a:xfrm>
        </p:spPr>
        <p:txBody>
          <a:bodyPr>
            <a:normAutofit/>
          </a:bodyPr>
          <a:lstStyle/>
          <a:p>
            <a:r>
              <a:rPr lang="tr-TR" sz="2800" b="1" dirty="0" smtClean="0">
                <a:solidFill>
                  <a:srgbClr val="FF0000"/>
                </a:solidFill>
              </a:rPr>
              <a:t>Akut </a:t>
            </a:r>
            <a:r>
              <a:rPr lang="tr-TR" sz="2800" b="1" dirty="0" err="1" smtClean="0">
                <a:solidFill>
                  <a:srgbClr val="FF0000"/>
                </a:solidFill>
              </a:rPr>
              <a:t>Enfeksiyöz</a:t>
            </a:r>
            <a:r>
              <a:rPr lang="tr-TR" sz="2800" b="1" dirty="0" smtClean="0">
                <a:solidFill>
                  <a:srgbClr val="FF0000"/>
                </a:solidFill>
              </a:rPr>
              <a:t> İshallerin Epidemiyolojisi </a:t>
            </a:r>
            <a:endParaRPr lang="tr-TR" sz="2800" dirty="0">
              <a:solidFill>
                <a:srgbClr val="FF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5544616"/>
          </a:xfrm>
        </p:spPr>
        <p:txBody>
          <a:bodyPr>
            <a:noAutofit/>
          </a:bodyPr>
          <a:lstStyle/>
          <a:p>
            <a:pPr>
              <a:spcAft>
                <a:spcPts val="600"/>
              </a:spcAft>
              <a:buNone/>
            </a:pPr>
            <a:r>
              <a:rPr lang="tr-TR" sz="1800" b="1" dirty="0" smtClean="0">
                <a:solidFill>
                  <a:schemeClr val="accent1"/>
                </a:solidFill>
              </a:rPr>
              <a:t>Akut </a:t>
            </a:r>
            <a:r>
              <a:rPr lang="tr-TR" sz="1800" b="1" dirty="0" err="1" smtClean="0">
                <a:solidFill>
                  <a:schemeClr val="accent1"/>
                </a:solidFill>
              </a:rPr>
              <a:t>gastroenteritlerin</a:t>
            </a:r>
            <a:r>
              <a:rPr lang="tr-TR" sz="1800" b="1" dirty="0" smtClean="0">
                <a:solidFill>
                  <a:schemeClr val="accent1"/>
                </a:solidFill>
              </a:rPr>
              <a:t> çoğu </a:t>
            </a:r>
            <a:r>
              <a:rPr lang="tr-TR" sz="1800" b="1" dirty="0" err="1" smtClean="0">
                <a:solidFill>
                  <a:schemeClr val="accent1"/>
                </a:solidFill>
              </a:rPr>
              <a:t>enfeksiyöz</a:t>
            </a:r>
            <a:endParaRPr lang="tr-TR" sz="1800" b="1" dirty="0" smtClean="0">
              <a:solidFill>
                <a:schemeClr val="accent1"/>
              </a:solidFill>
            </a:endParaRPr>
          </a:p>
          <a:p>
            <a:pPr lvl="1">
              <a:spcAft>
                <a:spcPts val="600"/>
              </a:spcAft>
              <a:buFont typeface="Arial" pitchFamily="34" charset="0"/>
              <a:buChar char="•"/>
            </a:pPr>
            <a:r>
              <a:rPr lang="tr-TR" dirty="0" smtClean="0"/>
              <a:t>Pediatrik popülasyonda  % 45-75 </a:t>
            </a:r>
            <a:r>
              <a:rPr lang="tr-TR" dirty="0" err="1" smtClean="0"/>
              <a:t>enfeksiyöz</a:t>
            </a:r>
            <a:endParaRPr lang="tr-TR" dirty="0" smtClean="0"/>
          </a:p>
          <a:p>
            <a:pPr lvl="1">
              <a:buFont typeface="Arial" pitchFamily="34" charset="0"/>
              <a:buChar char="•"/>
            </a:pPr>
            <a:r>
              <a:rPr lang="tr-TR" dirty="0" smtClean="0"/>
              <a:t>Erişkinde ??</a:t>
            </a:r>
          </a:p>
          <a:p>
            <a:pPr lvl="1">
              <a:spcAft>
                <a:spcPts val="1200"/>
              </a:spcAft>
              <a:buFont typeface="Arial" pitchFamily="34" charset="0"/>
              <a:buChar char="•"/>
            </a:pPr>
            <a:r>
              <a:rPr lang="tr-TR" dirty="0" smtClean="0"/>
              <a:t>Tüm olgularda  % 38</a:t>
            </a:r>
          </a:p>
          <a:p>
            <a:pPr marL="457200" lvl="2" indent="-457200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tr-TR" b="1" dirty="0" err="1" smtClean="0">
                <a:solidFill>
                  <a:schemeClr val="accent1"/>
                </a:solidFill>
              </a:rPr>
              <a:t>Viral</a:t>
            </a:r>
            <a:r>
              <a:rPr lang="tr-TR" b="1" dirty="0" smtClean="0">
                <a:solidFill>
                  <a:schemeClr val="accent1"/>
                </a:solidFill>
              </a:rPr>
              <a:t> etkenler: </a:t>
            </a:r>
            <a:r>
              <a:rPr lang="tr-TR" dirty="0" err="1" smtClean="0"/>
              <a:t>rotavirüs</a:t>
            </a:r>
            <a:r>
              <a:rPr lang="tr-TR" dirty="0"/>
              <a:t>, </a:t>
            </a:r>
            <a:r>
              <a:rPr lang="tr-TR" dirty="0" err="1" smtClean="0"/>
              <a:t>norovirüs</a:t>
            </a:r>
            <a:r>
              <a:rPr lang="tr-TR" dirty="0"/>
              <a:t>, </a:t>
            </a:r>
            <a:r>
              <a:rPr lang="tr-TR" dirty="0" err="1" smtClean="0"/>
              <a:t>adenovirüs</a:t>
            </a:r>
            <a:r>
              <a:rPr lang="tr-TR" dirty="0"/>
              <a:t>, </a:t>
            </a:r>
            <a:r>
              <a:rPr lang="tr-TR" dirty="0" err="1" smtClean="0"/>
              <a:t>astrovirüs</a:t>
            </a:r>
            <a:r>
              <a:rPr lang="tr-TR" dirty="0"/>
              <a:t> </a:t>
            </a:r>
          </a:p>
          <a:p>
            <a:pPr lvl="1">
              <a:spcAft>
                <a:spcPts val="600"/>
              </a:spcAft>
              <a:buNone/>
            </a:pPr>
            <a:r>
              <a:rPr lang="tr-TR" dirty="0" smtClean="0"/>
              <a:t>Gelişmiş </a:t>
            </a:r>
            <a:r>
              <a:rPr lang="tr-TR" dirty="0"/>
              <a:t>ülkelerde daha fazla </a:t>
            </a:r>
            <a:endParaRPr lang="tr-TR" dirty="0" smtClean="0"/>
          </a:p>
          <a:p>
            <a:pPr lvl="1">
              <a:spcAft>
                <a:spcPts val="600"/>
              </a:spcAft>
              <a:buNone/>
            </a:pPr>
            <a:r>
              <a:rPr lang="tr-TR" dirty="0" smtClean="0"/>
              <a:t>      </a:t>
            </a:r>
            <a:r>
              <a:rPr lang="tr-TR" dirty="0" err="1" smtClean="0"/>
              <a:t>Norovirüs</a:t>
            </a:r>
            <a:r>
              <a:rPr lang="tr-TR" dirty="0" smtClean="0"/>
              <a:t> (ABD); salgınların % 50’sinde, acil servis başvurularının % 26’sında, poliklinik başvurularının % 13’ünde etken</a:t>
            </a:r>
          </a:p>
          <a:p>
            <a:pPr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tr-TR" sz="1800" b="1" dirty="0" smtClean="0">
                <a:solidFill>
                  <a:schemeClr val="accent1"/>
                </a:solidFill>
              </a:rPr>
              <a:t>Bakteriyel etkenler: </a:t>
            </a:r>
            <a:endParaRPr lang="tr-TR" sz="1800" b="1" dirty="0">
              <a:solidFill>
                <a:schemeClr val="accent1"/>
              </a:solidFill>
            </a:endParaRPr>
          </a:p>
          <a:p>
            <a:pPr lvl="1">
              <a:spcBef>
                <a:spcPts val="0"/>
              </a:spcBef>
            </a:pPr>
            <a:r>
              <a:rPr lang="tr-TR" dirty="0" smtClean="0"/>
              <a:t>Sosyoekonomik </a:t>
            </a:r>
            <a:r>
              <a:rPr lang="tr-TR" dirty="0"/>
              <a:t>durumu düşük </a:t>
            </a:r>
          </a:p>
          <a:p>
            <a:pPr lvl="1">
              <a:spcBef>
                <a:spcPts val="0"/>
              </a:spcBef>
            </a:pPr>
            <a:r>
              <a:rPr lang="tr-TR" dirty="0" smtClean="0"/>
              <a:t>Alt </a:t>
            </a:r>
            <a:r>
              <a:rPr lang="tr-TR" dirty="0"/>
              <a:t>yapı tesisleri yetersiz </a:t>
            </a:r>
          </a:p>
          <a:p>
            <a:pPr lvl="1">
              <a:spcBef>
                <a:spcPts val="0"/>
              </a:spcBef>
            </a:pPr>
            <a:r>
              <a:rPr lang="tr-TR" dirty="0" smtClean="0"/>
              <a:t>Temiz </a:t>
            </a:r>
            <a:r>
              <a:rPr lang="tr-TR" dirty="0"/>
              <a:t>su sorunu yaşayan 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tr-TR" dirty="0" smtClean="0"/>
              <a:t>Kişisel </a:t>
            </a:r>
            <a:r>
              <a:rPr lang="tr-TR" dirty="0"/>
              <a:t>hijyene önem vermeyen ülkelerde daha fazla </a:t>
            </a:r>
          </a:p>
          <a:p>
            <a:pPr>
              <a:spcAft>
                <a:spcPts val="600"/>
              </a:spcAft>
              <a:buFont typeface="Wingdings" pitchFamily="2" charset="2"/>
              <a:buChar char="ü"/>
            </a:pPr>
            <a:r>
              <a:rPr lang="tr-TR" sz="1800" b="1" dirty="0" err="1" smtClean="0">
                <a:solidFill>
                  <a:schemeClr val="accent1"/>
                </a:solidFill>
              </a:rPr>
              <a:t>Protozoal</a:t>
            </a:r>
            <a:r>
              <a:rPr lang="tr-TR" sz="1800" b="1" dirty="0" smtClean="0">
                <a:solidFill>
                  <a:schemeClr val="accent1"/>
                </a:solidFill>
              </a:rPr>
              <a:t> etkenler:</a:t>
            </a:r>
          </a:p>
          <a:p>
            <a:pPr lvl="1">
              <a:spcAft>
                <a:spcPts val="600"/>
              </a:spcAft>
            </a:pPr>
            <a:r>
              <a:rPr lang="tr-TR" dirty="0" smtClean="0"/>
              <a:t>Özellikle </a:t>
            </a:r>
            <a:r>
              <a:rPr lang="tr-TR" dirty="0" err="1" smtClean="0"/>
              <a:t>persistan</a:t>
            </a:r>
            <a:r>
              <a:rPr lang="tr-TR" dirty="0" smtClean="0"/>
              <a:t> ishalde etken</a:t>
            </a:r>
            <a:endParaRPr lang="tr-TR" dirty="0"/>
          </a:p>
          <a:p>
            <a:pPr>
              <a:spcAft>
                <a:spcPts val="600"/>
              </a:spcAft>
            </a:pPr>
            <a:endParaRPr lang="tr-TR" sz="1800" dirty="0"/>
          </a:p>
        </p:txBody>
      </p:sp>
      <p:sp>
        <p:nvSpPr>
          <p:cNvPr id="4" name="TextBox 3"/>
          <p:cNvSpPr txBox="1"/>
          <p:nvPr/>
        </p:nvSpPr>
        <p:spPr>
          <a:xfrm>
            <a:off x="251520" y="6577607"/>
            <a:ext cx="45365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b="1" dirty="0" smtClean="0"/>
              <a:t>DuPont HL. N </a:t>
            </a:r>
            <a:r>
              <a:rPr lang="tr-TR" sz="1400" b="1" dirty="0"/>
              <a:t>Engl J Med 2014;370:1532-40.</a:t>
            </a:r>
            <a:endParaRPr lang="tr-TR" sz="1400" dirty="0"/>
          </a:p>
        </p:txBody>
      </p:sp>
    </p:spTree>
    <p:extLst>
      <p:ext uri="{BB962C8B-B14F-4D97-AF65-F5344CB8AC3E}">
        <p14:creationId xmlns="" xmlns:p14="http://schemas.microsoft.com/office/powerpoint/2010/main" val="2674788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n-NO" sz="3200" b="1" dirty="0" smtClean="0">
                <a:solidFill>
                  <a:srgbClr val="FF0000"/>
                </a:solidFill>
              </a:rPr>
              <a:t>Enterik Enfeksiyon </a:t>
            </a:r>
            <a:r>
              <a:rPr lang="tr-TR" sz="3200" b="1" dirty="0" smtClean="0">
                <a:solidFill>
                  <a:srgbClr val="FF0000"/>
                </a:solidFill>
              </a:rPr>
              <a:t>T</a:t>
            </a:r>
            <a:r>
              <a:rPr lang="nn-NO" sz="3200" b="1" dirty="0" smtClean="0">
                <a:solidFill>
                  <a:srgbClr val="FF0000"/>
                </a:solidFill>
              </a:rPr>
              <a:t>ipleri </a:t>
            </a:r>
            <a:endParaRPr lang="tr-TR" sz="3200" dirty="0">
              <a:solidFill>
                <a:srgbClr val="FF0000"/>
              </a:solidFill>
            </a:endParaRPr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383135587"/>
              </p:ext>
            </p:extLst>
          </p:nvPr>
        </p:nvGraphicFramePr>
        <p:xfrm>
          <a:off x="457200" y="1600200"/>
          <a:ext cx="8507288" cy="36290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26822"/>
                <a:gridCol w="2126822"/>
                <a:gridCol w="2126822"/>
                <a:gridCol w="2126822"/>
              </a:tblGrid>
              <a:tr h="1107153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tr-TR" sz="1200" b="0" i="0" u="none" strike="noStrike" baseline="0" dirty="0" smtClean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r>
                        <a:rPr lang="tr-TR" sz="16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Tip I </a:t>
                      </a:r>
                    </a:p>
                    <a:p>
                      <a:r>
                        <a:rPr lang="tr-TR" sz="16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(</a:t>
                      </a:r>
                      <a:r>
                        <a:rPr lang="tr-TR" sz="1600" b="1" i="0" u="none" strike="noStrike" baseline="0" dirty="0" err="1" smtClean="0">
                          <a:solidFill>
                            <a:srgbClr val="000000"/>
                          </a:solidFill>
                          <a:latin typeface="Arial"/>
                        </a:rPr>
                        <a:t>luminal</a:t>
                      </a:r>
                      <a:r>
                        <a:rPr lang="tr-TR" sz="16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, İB tipi) </a:t>
                      </a:r>
                      <a:r>
                        <a:rPr lang="tr-TR" sz="1600" b="0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		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tr-TR" sz="1200" b="0" i="0" u="none" strike="noStrike" baseline="0" dirty="0" smtClean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r>
                        <a:rPr lang="tr-TR" sz="16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Tip II </a:t>
                      </a:r>
                    </a:p>
                    <a:p>
                      <a:r>
                        <a:rPr lang="tr-TR" sz="16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(</a:t>
                      </a:r>
                      <a:r>
                        <a:rPr lang="tr-TR" sz="1600" b="1" i="0" u="none" strike="noStrike" baseline="0" dirty="0" err="1" smtClean="0">
                          <a:solidFill>
                            <a:srgbClr val="000000"/>
                          </a:solidFill>
                          <a:latin typeface="Arial"/>
                        </a:rPr>
                        <a:t>Mukozal</a:t>
                      </a:r>
                      <a:r>
                        <a:rPr lang="tr-TR" sz="16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, KB tipi) </a:t>
                      </a:r>
                      <a:r>
                        <a:rPr lang="tr-TR" sz="1600" b="0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		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tr-TR" sz="1200" b="0" i="0" u="none" strike="noStrike" baseline="0" dirty="0" smtClean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r>
                        <a:rPr lang="tr-TR" sz="16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Tip III </a:t>
                      </a:r>
                    </a:p>
                    <a:p>
                      <a:r>
                        <a:rPr lang="tr-TR" sz="16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(Sistemik </a:t>
                      </a:r>
                      <a:r>
                        <a:rPr lang="tr-TR" sz="1600" b="0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)</a:t>
                      </a:r>
                    </a:p>
                  </a:txBody>
                  <a:tcPr/>
                </a:tc>
              </a:tr>
              <a:tr h="704552">
                <a:tc>
                  <a:txBody>
                    <a:bodyPr/>
                    <a:lstStyle/>
                    <a:p>
                      <a:r>
                        <a:rPr lang="tr-TR" sz="1800" b="1" dirty="0" smtClean="0"/>
                        <a:t>Mekanizma </a:t>
                      </a:r>
                      <a:r>
                        <a:rPr lang="tr-TR" sz="1800" dirty="0" smtClean="0"/>
                        <a:t>			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800" b="1" dirty="0" err="1" smtClean="0"/>
                        <a:t>Nonenflamatuvar</a:t>
                      </a:r>
                      <a:r>
                        <a:rPr lang="tr-TR" sz="1800" b="1" dirty="0" smtClean="0"/>
                        <a:t> 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800" b="1" dirty="0" err="1" smtClean="0"/>
                        <a:t>Enflamatuvar</a:t>
                      </a:r>
                      <a:r>
                        <a:rPr lang="tr-TR" sz="1800" b="1" dirty="0" smtClean="0"/>
                        <a:t> 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800" b="1" dirty="0" err="1" smtClean="0"/>
                        <a:t>Penetrasyon</a:t>
                      </a:r>
                      <a:r>
                        <a:rPr lang="tr-TR" sz="1800" b="1" dirty="0" smtClean="0"/>
                        <a:t> </a:t>
                      </a:r>
                      <a:endParaRPr lang="tr-TR" dirty="0" smtClean="0"/>
                    </a:p>
                    <a:p>
                      <a:endParaRPr lang="tr-TR" dirty="0"/>
                    </a:p>
                  </a:txBody>
                  <a:tcPr/>
                </a:tc>
              </a:tr>
              <a:tr h="704552">
                <a:tc>
                  <a:txBody>
                    <a:bodyPr/>
                    <a:lstStyle/>
                    <a:p>
                      <a:r>
                        <a:rPr lang="tr-TR" sz="1800" b="1" dirty="0" smtClean="0"/>
                        <a:t>Lokalizasyon </a:t>
                      </a:r>
                      <a:r>
                        <a:rPr lang="tr-TR" sz="1800" dirty="0" smtClean="0"/>
                        <a:t>		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800" b="1" dirty="0" err="1" smtClean="0"/>
                        <a:t>Proksimal</a:t>
                      </a:r>
                      <a:r>
                        <a:rPr lang="tr-TR" sz="1800" b="1" dirty="0" smtClean="0"/>
                        <a:t>  İB 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800" b="1" dirty="0" smtClean="0"/>
                        <a:t>Kolon 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800" b="1" dirty="0" err="1" smtClean="0"/>
                        <a:t>Distal</a:t>
                      </a:r>
                      <a:r>
                        <a:rPr lang="tr-TR" sz="1800" b="1" dirty="0" smtClean="0"/>
                        <a:t> İB </a:t>
                      </a:r>
                      <a:endParaRPr lang="tr-TR" dirty="0" smtClean="0"/>
                    </a:p>
                    <a:p>
                      <a:endParaRPr lang="tr-TR" dirty="0"/>
                    </a:p>
                  </a:txBody>
                  <a:tcPr/>
                </a:tc>
              </a:tr>
              <a:tr h="704552">
                <a:tc>
                  <a:txBody>
                    <a:bodyPr/>
                    <a:lstStyle/>
                    <a:p>
                      <a:r>
                        <a:rPr lang="tr-TR" sz="1800" b="1" dirty="0" smtClean="0"/>
                        <a:t>Klinik Tablo </a:t>
                      </a:r>
                      <a:r>
                        <a:rPr lang="tr-TR" sz="1800" dirty="0" smtClean="0"/>
                        <a:t>			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800" b="1" dirty="0" smtClean="0"/>
                        <a:t>Sulu ishal 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800" b="1" dirty="0" smtClean="0"/>
                        <a:t>Dizanteri 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800" b="1" dirty="0" err="1" smtClean="0"/>
                        <a:t>Enterik</a:t>
                      </a:r>
                      <a:r>
                        <a:rPr lang="tr-TR" sz="1800" b="1" dirty="0" smtClean="0"/>
                        <a:t> ateş </a:t>
                      </a:r>
                      <a:endParaRPr lang="tr-TR" dirty="0" smtClean="0"/>
                    </a:p>
                    <a:p>
                      <a:endParaRPr lang="tr-TR" dirty="0"/>
                    </a:p>
                  </a:txBody>
                  <a:tcPr/>
                </a:tc>
              </a:tr>
              <a:tr h="40819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800" b="1" dirty="0" smtClean="0"/>
                        <a:t>Dışkı </a:t>
                      </a:r>
                      <a:r>
                        <a:rPr lang="tr-TR" sz="1800" b="1" dirty="0" err="1" smtClean="0"/>
                        <a:t>Mikroskopisi</a:t>
                      </a:r>
                      <a:r>
                        <a:rPr lang="tr-TR" sz="1800" b="1" dirty="0" smtClean="0"/>
                        <a:t> </a:t>
                      </a:r>
                      <a:r>
                        <a:rPr lang="tr-TR" sz="1800" dirty="0" smtClean="0"/>
                        <a:t>	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800" b="1" dirty="0" smtClean="0"/>
                        <a:t>Lökosit yok </a:t>
                      </a:r>
                      <a:r>
                        <a:rPr lang="tr-TR" sz="1800" dirty="0" smtClean="0"/>
                        <a:t>	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b="1" dirty="0" smtClean="0"/>
                        <a:t>PNL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b="1" dirty="0" smtClean="0"/>
                        <a:t>MNL</a:t>
                      </a:r>
                      <a:endParaRPr lang="tr-TR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228271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403648" y="260648"/>
            <a:ext cx="6825952" cy="490066"/>
          </a:xfrm>
        </p:spPr>
        <p:txBody>
          <a:bodyPr>
            <a:noAutofit/>
          </a:bodyPr>
          <a:lstStyle/>
          <a:p>
            <a:r>
              <a:rPr lang="tr-TR" sz="3200" dirty="0" smtClean="0">
                <a:solidFill>
                  <a:srgbClr val="FF0000"/>
                </a:solidFill>
              </a:rPr>
              <a:t>Klinik Tabloya Göre Etkenler</a:t>
            </a:r>
            <a:endParaRPr lang="tr-TR" sz="3200" dirty="0">
              <a:solidFill>
                <a:srgbClr val="FF0000"/>
              </a:solidFill>
            </a:endParaRPr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24" y="1142984"/>
            <a:ext cx="7704856" cy="5360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Dikdörtgen 3"/>
          <p:cNvSpPr/>
          <p:nvPr/>
        </p:nvSpPr>
        <p:spPr>
          <a:xfrm>
            <a:off x="251520" y="6577607"/>
            <a:ext cx="506422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400" b="1" dirty="0"/>
              <a:t>MMWR 2004;53(No. RR-4) </a:t>
            </a:r>
          </a:p>
        </p:txBody>
      </p:sp>
    </p:spTree>
    <p:extLst>
      <p:ext uri="{BB962C8B-B14F-4D97-AF65-F5344CB8AC3E}">
        <p14:creationId xmlns="" xmlns:p14="http://schemas.microsoft.com/office/powerpoint/2010/main" val="981882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33228"/>
            <a:ext cx="7920880" cy="5472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Dikdörtgen 3"/>
          <p:cNvSpPr/>
          <p:nvPr/>
        </p:nvSpPr>
        <p:spPr>
          <a:xfrm>
            <a:off x="323528" y="6525344"/>
            <a:ext cx="506422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400" b="1" dirty="0"/>
              <a:t>MMWR 2004;53(No. RR-4) </a:t>
            </a:r>
          </a:p>
        </p:txBody>
      </p:sp>
    </p:spTree>
    <p:extLst>
      <p:ext uri="{BB962C8B-B14F-4D97-AF65-F5344CB8AC3E}">
        <p14:creationId xmlns="" xmlns:p14="http://schemas.microsoft.com/office/powerpoint/2010/main" val="2185944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382960" y="346646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tr-TR" b="1" dirty="0" smtClean="0">
                <a:solidFill>
                  <a:srgbClr val="FF0000"/>
                </a:solidFill>
              </a:rPr>
              <a:t>Akut İshalli Hastaya Klinik Yaklaşım-1 </a:t>
            </a:r>
            <a:endParaRPr lang="tr-TR" dirty="0">
              <a:solidFill>
                <a:srgbClr val="FF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560585"/>
          </a:xfrm>
        </p:spPr>
        <p:txBody>
          <a:bodyPr>
            <a:noAutofit/>
          </a:bodyPr>
          <a:lstStyle/>
          <a:p>
            <a:pPr>
              <a:spcAft>
                <a:spcPts val="600"/>
              </a:spcAft>
              <a:buNone/>
            </a:pPr>
            <a:r>
              <a:rPr lang="tr-TR" sz="1700" b="1" dirty="0" smtClean="0"/>
              <a:t>	A</a:t>
            </a:r>
            <a:r>
              <a:rPr lang="fi-FI" sz="1700" b="1" dirty="0" smtClean="0"/>
              <a:t>namnez </a:t>
            </a:r>
            <a:r>
              <a:rPr lang="tr-TR" sz="1700" b="1" dirty="0" smtClean="0"/>
              <a:t>ile başlar</a:t>
            </a:r>
            <a:r>
              <a:rPr lang="fi-FI" sz="1700" b="1" dirty="0" smtClean="0"/>
              <a:t>; </a:t>
            </a:r>
            <a:endParaRPr lang="fi-FI" sz="1700" b="1" dirty="0"/>
          </a:p>
          <a:p>
            <a:pPr lvl="1">
              <a:spcAft>
                <a:spcPts val="600"/>
              </a:spcAft>
              <a:buFont typeface="Arial" pitchFamily="34" charset="0"/>
              <a:buChar char="•"/>
            </a:pPr>
            <a:r>
              <a:rPr lang="tr-TR" sz="1700" dirty="0" smtClean="0"/>
              <a:t>Hastanın </a:t>
            </a:r>
            <a:r>
              <a:rPr lang="tr-TR" sz="1700" dirty="0"/>
              <a:t>yaşı </a:t>
            </a:r>
            <a:endParaRPr lang="tr-TR" sz="1700" dirty="0" smtClean="0"/>
          </a:p>
          <a:p>
            <a:pPr lvl="2">
              <a:spcAft>
                <a:spcPts val="600"/>
              </a:spcAft>
              <a:buNone/>
            </a:pPr>
            <a:r>
              <a:rPr lang="tr-TR" sz="1700" dirty="0"/>
              <a:t>Bebek, yaşlı ve </a:t>
            </a:r>
            <a:r>
              <a:rPr lang="tr-TR" sz="1700" dirty="0" err="1" smtClean="0"/>
              <a:t>immün</a:t>
            </a:r>
            <a:r>
              <a:rPr lang="tr-TR" sz="1700" dirty="0" smtClean="0"/>
              <a:t> </a:t>
            </a:r>
            <a:r>
              <a:rPr lang="tr-TR" sz="1700" dirty="0"/>
              <a:t>düşkün hastalarda daha ağır seyreder ve ölümcül </a:t>
            </a:r>
            <a:r>
              <a:rPr lang="tr-TR" sz="1700" dirty="0" smtClean="0"/>
              <a:t>olabilir. </a:t>
            </a:r>
            <a:endParaRPr lang="tr-TR" sz="1700" dirty="0"/>
          </a:p>
          <a:p>
            <a:pPr lvl="1">
              <a:spcAft>
                <a:spcPts val="600"/>
              </a:spcAft>
              <a:buFont typeface="Arial" pitchFamily="34" charset="0"/>
              <a:buChar char="•"/>
            </a:pPr>
            <a:r>
              <a:rPr lang="tr-TR" sz="1700" dirty="0" smtClean="0"/>
              <a:t>İshalin </a:t>
            </a:r>
            <a:r>
              <a:rPr lang="tr-TR" sz="1700" dirty="0"/>
              <a:t>şiddeti ve süresi </a:t>
            </a:r>
            <a:endParaRPr lang="tr-TR" sz="1700" dirty="0" smtClean="0"/>
          </a:p>
          <a:p>
            <a:pPr lvl="2">
              <a:spcAft>
                <a:spcPts val="600"/>
              </a:spcAft>
              <a:buNone/>
            </a:pPr>
            <a:r>
              <a:rPr lang="tr-TR" sz="1700" dirty="0" err="1" smtClean="0">
                <a:solidFill>
                  <a:schemeClr val="accent1"/>
                </a:solidFill>
              </a:rPr>
              <a:t>Dehidratasyon</a:t>
            </a:r>
            <a:r>
              <a:rPr lang="tr-TR" sz="1700" dirty="0" smtClean="0">
                <a:solidFill>
                  <a:schemeClr val="accent1"/>
                </a:solidFill>
              </a:rPr>
              <a:t> açısından önemli</a:t>
            </a:r>
            <a:endParaRPr lang="tr-TR" sz="1700" dirty="0">
              <a:solidFill>
                <a:schemeClr val="accent1"/>
              </a:solidFill>
            </a:endParaRPr>
          </a:p>
          <a:p>
            <a:pPr lvl="1">
              <a:spcAft>
                <a:spcPts val="600"/>
              </a:spcAft>
              <a:buFont typeface="Arial" pitchFamily="34" charset="0"/>
              <a:buChar char="•"/>
            </a:pPr>
            <a:r>
              <a:rPr lang="tr-TR" sz="1700" dirty="0" smtClean="0"/>
              <a:t>Altta </a:t>
            </a:r>
            <a:r>
              <a:rPr lang="tr-TR" sz="1700" dirty="0"/>
              <a:t>yatan hastalığın varlığı </a:t>
            </a:r>
            <a:endParaRPr lang="tr-TR" sz="1700" dirty="0" smtClean="0"/>
          </a:p>
          <a:p>
            <a:pPr lvl="2">
              <a:spcAft>
                <a:spcPts val="600"/>
              </a:spcAft>
              <a:buNone/>
            </a:pPr>
            <a:r>
              <a:rPr lang="tr-TR" sz="1700" dirty="0" err="1" smtClean="0">
                <a:solidFill>
                  <a:schemeClr val="accent1"/>
                </a:solidFill>
              </a:rPr>
              <a:t>Enflamatuvar</a:t>
            </a:r>
            <a:r>
              <a:rPr lang="tr-TR" sz="1700" dirty="0" smtClean="0">
                <a:solidFill>
                  <a:schemeClr val="accent1"/>
                </a:solidFill>
              </a:rPr>
              <a:t> bağırsak hastalıkları</a:t>
            </a:r>
          </a:p>
          <a:p>
            <a:pPr lvl="2">
              <a:spcAft>
                <a:spcPts val="600"/>
              </a:spcAft>
              <a:buNone/>
            </a:pPr>
            <a:r>
              <a:rPr lang="tr-TR" sz="1700" dirty="0" err="1" smtClean="0">
                <a:solidFill>
                  <a:schemeClr val="accent1"/>
                </a:solidFill>
              </a:rPr>
              <a:t>Bakteriyemi</a:t>
            </a:r>
            <a:r>
              <a:rPr lang="tr-TR" sz="1700" dirty="0" smtClean="0">
                <a:solidFill>
                  <a:schemeClr val="accent1"/>
                </a:solidFill>
              </a:rPr>
              <a:t> riski?</a:t>
            </a:r>
            <a:endParaRPr lang="tr-TR" sz="1700" dirty="0">
              <a:solidFill>
                <a:schemeClr val="accent1"/>
              </a:solidFill>
            </a:endParaRPr>
          </a:p>
          <a:p>
            <a:pPr lvl="1">
              <a:spcAft>
                <a:spcPts val="600"/>
              </a:spcAft>
              <a:buFont typeface="Arial" pitchFamily="34" charset="0"/>
              <a:buChar char="•"/>
            </a:pPr>
            <a:r>
              <a:rPr lang="tr-TR" sz="1700" dirty="0" smtClean="0"/>
              <a:t>Son </a:t>
            </a:r>
            <a:r>
              <a:rPr lang="tr-TR" sz="1700" dirty="0"/>
              <a:t>2-3 gün içinde şüpheli gıda tüketimi </a:t>
            </a:r>
          </a:p>
          <a:p>
            <a:pPr lvl="2">
              <a:spcAft>
                <a:spcPts val="600"/>
              </a:spcAft>
              <a:buNone/>
            </a:pPr>
            <a:r>
              <a:rPr lang="tr-TR" sz="1700" dirty="0" smtClean="0"/>
              <a:t>     Diğer </a:t>
            </a:r>
            <a:r>
              <a:rPr lang="tr-TR" sz="1700" dirty="0"/>
              <a:t>aile bireylerinde, aynı gıdayı tüketenlerde veya çevrede benzer </a:t>
            </a:r>
            <a:r>
              <a:rPr lang="tr-TR" sz="1700" dirty="0" smtClean="0"/>
              <a:t>hastalığı olanların </a:t>
            </a:r>
            <a:r>
              <a:rPr lang="tr-TR" sz="1700" dirty="0"/>
              <a:t>varlığı </a:t>
            </a:r>
          </a:p>
          <a:p>
            <a:pPr lvl="1">
              <a:spcAft>
                <a:spcPts val="600"/>
              </a:spcAft>
              <a:buFont typeface="Arial" pitchFamily="34" charset="0"/>
              <a:buChar char="•"/>
            </a:pPr>
            <a:r>
              <a:rPr lang="tr-TR" sz="1700" dirty="0" smtClean="0"/>
              <a:t>Son </a:t>
            </a:r>
            <a:r>
              <a:rPr lang="tr-TR" sz="1700" dirty="0"/>
              <a:t>6 hafta içinde antibiyotik kullanımı </a:t>
            </a:r>
          </a:p>
          <a:p>
            <a:pPr lvl="1">
              <a:spcAft>
                <a:spcPts val="600"/>
              </a:spcAft>
              <a:buFont typeface="Arial" pitchFamily="34" charset="0"/>
              <a:buChar char="•"/>
            </a:pPr>
            <a:r>
              <a:rPr lang="tr-TR" sz="1700" dirty="0" smtClean="0"/>
              <a:t>Endemik </a:t>
            </a:r>
            <a:r>
              <a:rPr lang="tr-TR" sz="1700" dirty="0"/>
              <a:t>yöreye seyahat öyküsü </a:t>
            </a:r>
          </a:p>
          <a:p>
            <a:pPr lvl="1">
              <a:spcAft>
                <a:spcPts val="600"/>
              </a:spcAft>
              <a:buFont typeface="Arial" pitchFamily="34" charset="0"/>
              <a:buChar char="•"/>
            </a:pPr>
            <a:r>
              <a:rPr lang="tr-TR" sz="1700" dirty="0" smtClean="0"/>
              <a:t>Yaşanılan </a:t>
            </a:r>
            <a:r>
              <a:rPr lang="tr-TR" sz="1700" dirty="0"/>
              <a:t>yörede o andaki salgın varlığı </a:t>
            </a:r>
          </a:p>
          <a:p>
            <a:pPr>
              <a:spcAft>
                <a:spcPts val="600"/>
              </a:spcAft>
            </a:pPr>
            <a:endParaRPr lang="tr-TR" sz="1700" dirty="0"/>
          </a:p>
        </p:txBody>
      </p:sp>
      <p:sp>
        <p:nvSpPr>
          <p:cNvPr id="4" name="Dikdörtgen 3"/>
          <p:cNvSpPr/>
          <p:nvPr/>
        </p:nvSpPr>
        <p:spPr>
          <a:xfrm>
            <a:off x="299864" y="6525344"/>
            <a:ext cx="506422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400" b="1" dirty="0"/>
              <a:t>MMWR 2004;53(No. RR-4) </a:t>
            </a:r>
          </a:p>
        </p:txBody>
      </p:sp>
    </p:spTree>
    <p:extLst>
      <p:ext uri="{BB962C8B-B14F-4D97-AF65-F5344CB8AC3E}">
        <p14:creationId xmlns="" xmlns:p14="http://schemas.microsoft.com/office/powerpoint/2010/main" val="2486143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 smtClean="0">
                <a:solidFill>
                  <a:srgbClr val="FF0000"/>
                </a:solidFill>
              </a:rPr>
              <a:t>Akut </a:t>
            </a:r>
            <a:r>
              <a:rPr lang="tr-TR" b="1" dirty="0" smtClean="0">
                <a:solidFill>
                  <a:srgbClr val="FF0000"/>
                </a:solidFill>
              </a:rPr>
              <a:t>İshalli Hastaya Klinik Yaklaşım-2 </a:t>
            </a:r>
            <a:endParaRPr lang="tr-TR" dirty="0">
              <a:solidFill>
                <a:srgbClr val="FF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27584" y="1457672"/>
            <a:ext cx="7467600" cy="4419600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  <a:buFont typeface="Arial" pitchFamily="34" charset="0"/>
              <a:buChar char="•"/>
            </a:pPr>
            <a:r>
              <a:rPr lang="tr-TR" dirty="0" smtClean="0">
                <a:solidFill>
                  <a:schemeClr val="tx1"/>
                </a:solidFill>
              </a:rPr>
              <a:t>Hastada </a:t>
            </a:r>
            <a:r>
              <a:rPr lang="tr-TR" dirty="0">
                <a:solidFill>
                  <a:schemeClr val="tx1"/>
                </a:solidFill>
              </a:rPr>
              <a:t>ateş, tenezm, karın ağrısı, dışkıda kan ve mukus varlığı </a:t>
            </a:r>
            <a:r>
              <a:rPr lang="tr-TR" dirty="0" smtClean="0">
                <a:solidFill>
                  <a:schemeClr val="tx1"/>
                </a:solidFill>
              </a:rPr>
              <a:t>sorgulanır. (Dizanteri ??)</a:t>
            </a:r>
            <a:endParaRPr lang="tr-TR" dirty="0">
              <a:solidFill>
                <a:schemeClr val="tx1"/>
              </a:solidFill>
            </a:endParaRPr>
          </a:p>
          <a:p>
            <a:pPr>
              <a:spcAft>
                <a:spcPts val="1200"/>
              </a:spcAft>
              <a:buFont typeface="Arial" pitchFamily="34" charset="0"/>
              <a:buChar char="•"/>
            </a:pPr>
            <a:r>
              <a:rPr lang="tr-TR" dirty="0" smtClean="0">
                <a:solidFill>
                  <a:schemeClr val="tx1"/>
                </a:solidFill>
              </a:rPr>
              <a:t>İyi </a:t>
            </a:r>
            <a:r>
              <a:rPr lang="tr-TR" dirty="0">
                <a:solidFill>
                  <a:schemeClr val="tx1"/>
                </a:solidFill>
              </a:rPr>
              <a:t>bir </a:t>
            </a:r>
            <a:r>
              <a:rPr lang="tr-TR" dirty="0" smtClean="0">
                <a:solidFill>
                  <a:schemeClr val="tx1"/>
                </a:solidFill>
              </a:rPr>
              <a:t>FM </a:t>
            </a:r>
            <a:r>
              <a:rPr lang="tr-TR" dirty="0">
                <a:solidFill>
                  <a:schemeClr val="tx1"/>
                </a:solidFill>
              </a:rPr>
              <a:t>ile </a:t>
            </a:r>
            <a:r>
              <a:rPr lang="tr-TR" dirty="0" err="1">
                <a:solidFill>
                  <a:schemeClr val="tx1"/>
                </a:solidFill>
              </a:rPr>
              <a:t>vital</a:t>
            </a:r>
            <a:r>
              <a:rPr lang="tr-TR" dirty="0">
                <a:solidFill>
                  <a:schemeClr val="tx1"/>
                </a:solidFill>
              </a:rPr>
              <a:t> bulgular ve </a:t>
            </a:r>
            <a:r>
              <a:rPr lang="tr-TR" dirty="0" err="1">
                <a:solidFill>
                  <a:schemeClr val="tx1"/>
                </a:solidFill>
              </a:rPr>
              <a:t>hidrasyonu</a:t>
            </a:r>
            <a:r>
              <a:rPr lang="tr-TR" dirty="0">
                <a:solidFill>
                  <a:schemeClr val="tx1"/>
                </a:solidFill>
              </a:rPr>
              <a:t> </a:t>
            </a:r>
            <a:r>
              <a:rPr lang="tr-TR" dirty="0" smtClean="0">
                <a:solidFill>
                  <a:schemeClr val="tx1"/>
                </a:solidFill>
              </a:rPr>
              <a:t>değerlendirilir.</a:t>
            </a:r>
            <a:endParaRPr lang="tr-TR" dirty="0">
              <a:solidFill>
                <a:schemeClr val="tx1"/>
              </a:solidFill>
            </a:endParaRPr>
          </a:p>
          <a:p>
            <a:pPr>
              <a:spcAft>
                <a:spcPts val="1200"/>
              </a:spcAft>
              <a:buFont typeface="Arial" pitchFamily="34" charset="0"/>
              <a:buChar char="•"/>
            </a:pPr>
            <a:r>
              <a:rPr lang="tr-TR" dirty="0" smtClean="0">
                <a:solidFill>
                  <a:schemeClr val="tx1"/>
                </a:solidFill>
              </a:rPr>
              <a:t>Ağır </a:t>
            </a:r>
            <a:r>
              <a:rPr lang="tr-TR" dirty="0" err="1">
                <a:solidFill>
                  <a:schemeClr val="tx1"/>
                </a:solidFill>
              </a:rPr>
              <a:t>dehidratasyonda</a:t>
            </a:r>
            <a:r>
              <a:rPr lang="tr-TR" dirty="0">
                <a:solidFill>
                  <a:schemeClr val="tx1"/>
                </a:solidFill>
              </a:rPr>
              <a:t> </a:t>
            </a:r>
            <a:r>
              <a:rPr lang="tr-TR" dirty="0" smtClean="0">
                <a:solidFill>
                  <a:schemeClr val="tx1"/>
                </a:solidFill>
              </a:rPr>
              <a:t>önce </a:t>
            </a:r>
            <a:r>
              <a:rPr lang="tr-TR" dirty="0" err="1">
                <a:solidFill>
                  <a:schemeClr val="tx1"/>
                </a:solidFill>
              </a:rPr>
              <a:t>intravenöz</a:t>
            </a:r>
            <a:r>
              <a:rPr lang="tr-TR" dirty="0">
                <a:solidFill>
                  <a:schemeClr val="tx1"/>
                </a:solidFill>
              </a:rPr>
              <a:t> sıvı </a:t>
            </a:r>
            <a:r>
              <a:rPr lang="tr-TR" dirty="0" smtClean="0">
                <a:solidFill>
                  <a:schemeClr val="tx1"/>
                </a:solidFill>
              </a:rPr>
              <a:t>takılır, sonra tanı için işlemlere devam edilir. </a:t>
            </a:r>
          </a:p>
          <a:p>
            <a:pPr>
              <a:spcAft>
                <a:spcPts val="1200"/>
              </a:spcAft>
              <a:buNone/>
            </a:pPr>
            <a:r>
              <a:rPr lang="tr-TR" sz="2400" dirty="0" smtClean="0">
                <a:solidFill>
                  <a:schemeClr val="tx1"/>
                </a:solidFill>
              </a:rPr>
              <a:t>	</a:t>
            </a:r>
            <a:r>
              <a:rPr lang="tr-TR" sz="2400" dirty="0" smtClean="0"/>
              <a:t>Bazen tedavi tanının önüne geçer.</a:t>
            </a:r>
          </a:p>
          <a:p>
            <a:pPr>
              <a:spcAft>
                <a:spcPts val="1200"/>
              </a:spcAft>
            </a:pPr>
            <a:endParaRPr lang="tr-TR" dirty="0">
              <a:solidFill>
                <a:schemeClr val="tx1"/>
              </a:solidFill>
            </a:endParaRPr>
          </a:p>
          <a:p>
            <a:pPr>
              <a:spcAft>
                <a:spcPts val="1200"/>
              </a:spcAft>
            </a:pPr>
            <a:endParaRPr lang="tr-T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32285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382960" y="58614"/>
            <a:ext cx="8229600" cy="778098"/>
          </a:xfrm>
        </p:spPr>
        <p:txBody>
          <a:bodyPr/>
          <a:lstStyle/>
          <a:p>
            <a:r>
              <a:rPr lang="tr-TR" sz="3200" dirty="0" smtClean="0">
                <a:solidFill>
                  <a:srgbClr val="FF0000"/>
                </a:solidFill>
              </a:rPr>
              <a:t>Besin Zehirlenmeleri ve Etken</a:t>
            </a:r>
            <a:endParaRPr lang="tr-TR" sz="3200" dirty="0">
              <a:solidFill>
                <a:srgbClr val="FF0000"/>
              </a:solidFill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142984"/>
            <a:ext cx="7200800" cy="5382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81945153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200" dirty="0" smtClean="0">
                <a:solidFill>
                  <a:srgbClr val="FF0000"/>
                </a:solidFill>
              </a:rPr>
              <a:t>Tedavide Genel Prensipler</a:t>
            </a:r>
            <a:endParaRPr lang="tr-TR" sz="3200" dirty="0">
              <a:solidFill>
                <a:srgbClr val="FF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36830" y="1484784"/>
            <a:ext cx="8211634" cy="4525963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  <a:spcAft>
                <a:spcPts val="3000"/>
              </a:spcAft>
              <a:buFont typeface="Arial" pitchFamily="34" charset="0"/>
              <a:buChar char="•"/>
            </a:pPr>
            <a:r>
              <a:rPr lang="tr-TR" dirty="0" smtClean="0">
                <a:solidFill>
                  <a:schemeClr val="tx1"/>
                </a:solidFill>
              </a:rPr>
              <a:t>Çoğu hastada ilk başvuruda özel bir tanı yöntemi gerekli değildir.</a:t>
            </a:r>
          </a:p>
          <a:p>
            <a:pPr>
              <a:lnSpc>
                <a:spcPct val="120000"/>
              </a:lnSpc>
              <a:spcAft>
                <a:spcPts val="3000"/>
              </a:spcAft>
              <a:buFont typeface="Arial" pitchFamily="34" charset="0"/>
              <a:buChar char="•"/>
            </a:pPr>
            <a:r>
              <a:rPr lang="tr-TR" dirty="0" smtClean="0">
                <a:solidFill>
                  <a:schemeClr val="tx1"/>
                </a:solidFill>
              </a:rPr>
              <a:t>İshalli </a:t>
            </a:r>
            <a:r>
              <a:rPr lang="tr-TR" dirty="0">
                <a:solidFill>
                  <a:schemeClr val="tx1"/>
                </a:solidFill>
              </a:rPr>
              <a:t>hastada tedavinin esası sıvı ve elektrolit </a:t>
            </a:r>
            <a:r>
              <a:rPr lang="tr-TR" dirty="0" err="1" smtClean="0">
                <a:solidFill>
                  <a:schemeClr val="tx1"/>
                </a:solidFill>
              </a:rPr>
              <a:t>replasmanıdır</a:t>
            </a:r>
            <a:r>
              <a:rPr lang="tr-TR" dirty="0" smtClean="0">
                <a:solidFill>
                  <a:schemeClr val="tx1"/>
                </a:solidFill>
              </a:rPr>
              <a:t>. </a:t>
            </a:r>
          </a:p>
          <a:p>
            <a:pPr>
              <a:lnSpc>
                <a:spcPct val="120000"/>
              </a:lnSpc>
              <a:spcAft>
                <a:spcPts val="3000"/>
              </a:spcAft>
              <a:buFont typeface="Arial" pitchFamily="34" charset="0"/>
              <a:buChar char="•"/>
            </a:pPr>
            <a:r>
              <a:rPr lang="tr-TR" dirty="0" smtClean="0">
                <a:solidFill>
                  <a:schemeClr val="tx1"/>
                </a:solidFill>
              </a:rPr>
              <a:t>Antibiyotik tedavi gerekliliği dikkatle değerlendirilmelidir.</a:t>
            </a:r>
          </a:p>
          <a:p>
            <a:pPr>
              <a:lnSpc>
                <a:spcPct val="120000"/>
              </a:lnSpc>
              <a:spcAft>
                <a:spcPts val="3000"/>
              </a:spcAft>
            </a:pPr>
            <a:endParaRPr lang="tr-TR" dirty="0" smtClean="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spcAft>
                <a:spcPts val="3000"/>
              </a:spcAft>
            </a:pPr>
            <a:endParaRPr lang="tr-T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94695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808" y="6025"/>
            <a:ext cx="8896192" cy="685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Metin kutusu 2"/>
          <p:cNvSpPr txBox="1"/>
          <p:nvPr/>
        </p:nvSpPr>
        <p:spPr>
          <a:xfrm>
            <a:off x="323528" y="5877272"/>
            <a:ext cx="7596336" cy="648078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tr-TR" sz="3600" b="1" dirty="0" smtClean="0">
                <a:solidFill>
                  <a:schemeClr val="bg1"/>
                </a:solidFill>
              </a:rPr>
              <a:t>ANTİBİYOTİK TEDAVİSİ GEREKSİZDİR.</a:t>
            </a:r>
            <a:endParaRPr lang="tr-T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08143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403648" y="188640"/>
            <a:ext cx="7239000" cy="360040"/>
          </a:xfrm>
        </p:spPr>
        <p:txBody>
          <a:bodyPr/>
          <a:lstStyle/>
          <a:p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106" y="-24"/>
            <a:ext cx="8804894" cy="68009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Metin kutusu 6"/>
          <p:cNvSpPr txBox="1"/>
          <p:nvPr/>
        </p:nvSpPr>
        <p:spPr>
          <a:xfrm>
            <a:off x="467543" y="5857892"/>
            <a:ext cx="7560841" cy="646331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tr-TR" sz="3600" b="1" dirty="0" smtClean="0">
                <a:solidFill>
                  <a:schemeClr val="bg1"/>
                </a:solidFill>
              </a:rPr>
              <a:t>ANTİBİYOTİK TEDAVİSİ GEREKSİZDİR.</a:t>
            </a:r>
            <a:endParaRPr lang="tr-T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44516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>
                <a:solidFill>
                  <a:srgbClr val="FF0000"/>
                </a:solidFill>
              </a:rPr>
              <a:t/>
            </a:r>
            <a:br>
              <a:rPr lang="tr-TR" dirty="0" smtClean="0">
                <a:solidFill>
                  <a:srgbClr val="FF0000"/>
                </a:solidFill>
              </a:rPr>
            </a:br>
            <a:r>
              <a:rPr lang="tr-TR" dirty="0">
                <a:solidFill>
                  <a:srgbClr val="FF0000"/>
                </a:solidFill>
              </a:rPr>
              <a:t>İnce </a:t>
            </a:r>
            <a:r>
              <a:rPr lang="tr-TR" dirty="0" smtClean="0">
                <a:solidFill>
                  <a:srgbClr val="FF0000"/>
                </a:solidFill>
              </a:rPr>
              <a:t>Bağırsak </a:t>
            </a:r>
            <a:r>
              <a:rPr lang="tr-TR" dirty="0">
                <a:solidFill>
                  <a:srgbClr val="FF0000"/>
                </a:solidFill>
              </a:rPr>
              <a:t>Tipi İshal 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805264"/>
          </a:xfrm>
        </p:spPr>
        <p:txBody>
          <a:bodyPr>
            <a:normAutofit fontScale="92500" lnSpcReduction="20000"/>
          </a:bodyPr>
          <a:lstStyle/>
          <a:p>
            <a:pPr lvl="1">
              <a:buFont typeface="Arial" pitchFamily="34" charset="0"/>
              <a:buChar char="•"/>
            </a:pPr>
            <a:r>
              <a:rPr lang="tr-TR" sz="2600" dirty="0" smtClean="0"/>
              <a:t>Sulu </a:t>
            </a:r>
            <a:r>
              <a:rPr lang="tr-TR" sz="2600" dirty="0"/>
              <a:t>bir ishal ise </a:t>
            </a:r>
          </a:p>
          <a:p>
            <a:pPr lvl="1">
              <a:buFont typeface="Arial" pitchFamily="34" charset="0"/>
              <a:buChar char="•"/>
            </a:pPr>
            <a:r>
              <a:rPr lang="tr-TR" sz="2600" dirty="0" smtClean="0"/>
              <a:t>Üç </a:t>
            </a:r>
            <a:r>
              <a:rPr lang="tr-TR" sz="2600" dirty="0"/>
              <a:t>günden daha kısa süre önce başlamışsa </a:t>
            </a:r>
          </a:p>
          <a:p>
            <a:pPr lvl="1">
              <a:buFont typeface="Arial" pitchFamily="34" charset="0"/>
              <a:buChar char="•"/>
            </a:pPr>
            <a:r>
              <a:rPr lang="tr-TR" sz="2600" dirty="0" smtClean="0"/>
              <a:t>Dışkıda </a:t>
            </a:r>
            <a:r>
              <a:rPr lang="tr-TR" sz="2600" dirty="0"/>
              <a:t>kan, mukus yoksa </a:t>
            </a:r>
          </a:p>
          <a:p>
            <a:pPr lvl="1">
              <a:buFont typeface="Arial" pitchFamily="34" charset="0"/>
              <a:buChar char="•"/>
            </a:pPr>
            <a:r>
              <a:rPr lang="tr-TR" sz="2600" dirty="0" smtClean="0"/>
              <a:t>Karın </a:t>
            </a:r>
            <a:r>
              <a:rPr lang="tr-TR" sz="2600" dirty="0"/>
              <a:t>ağrısı</a:t>
            </a:r>
            <a:r>
              <a:rPr lang="tr-TR" sz="2600" dirty="0" smtClean="0"/>
              <a:t>, </a:t>
            </a:r>
            <a:r>
              <a:rPr lang="tr-TR" sz="2600" dirty="0" err="1" smtClean="0"/>
              <a:t>tenezm</a:t>
            </a:r>
            <a:r>
              <a:rPr lang="tr-TR" sz="2600" dirty="0"/>
              <a:t>, ateş yoksa </a:t>
            </a:r>
            <a:endParaRPr lang="tr-TR" sz="2600" dirty="0" smtClean="0"/>
          </a:p>
          <a:p>
            <a:pPr lvl="1"/>
            <a:endParaRPr lang="tr-TR" dirty="0"/>
          </a:p>
          <a:p>
            <a:pPr lvl="1"/>
            <a:endParaRPr lang="tr-TR" dirty="0" smtClean="0"/>
          </a:p>
          <a:p>
            <a:pPr lvl="1"/>
            <a:endParaRPr lang="tr-TR" dirty="0"/>
          </a:p>
          <a:p>
            <a:endParaRPr lang="tr-TR" b="1" dirty="0" smtClean="0">
              <a:solidFill>
                <a:schemeClr val="tx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tr-TR" b="1" dirty="0" smtClean="0">
                <a:solidFill>
                  <a:schemeClr val="tx1"/>
                </a:solidFill>
              </a:rPr>
              <a:t>Tedavi</a:t>
            </a:r>
          </a:p>
          <a:p>
            <a:pPr lvl="1">
              <a:buFont typeface="Arial" pitchFamily="34" charset="0"/>
              <a:buChar char="•"/>
            </a:pPr>
            <a:r>
              <a:rPr lang="tr-TR" sz="2600" b="1" dirty="0" smtClean="0"/>
              <a:t>ANTİBİYOTİK VERİLMEZ. </a:t>
            </a:r>
            <a:endParaRPr lang="tr-TR" sz="2600" b="1" dirty="0"/>
          </a:p>
          <a:p>
            <a:pPr lvl="1">
              <a:buFont typeface="Arial" pitchFamily="34" charset="0"/>
              <a:buChar char="•"/>
            </a:pPr>
            <a:r>
              <a:rPr lang="tr-TR" sz="2600" dirty="0" smtClean="0"/>
              <a:t>Sadece sıvı alımının arttırılması </a:t>
            </a:r>
            <a:r>
              <a:rPr lang="tr-TR" sz="2600" dirty="0" smtClean="0"/>
              <a:t>/ oral </a:t>
            </a:r>
            <a:r>
              <a:rPr lang="tr-TR" sz="2600" dirty="0"/>
              <a:t>rehidratasyon sıvısı (ORS) </a:t>
            </a:r>
            <a:r>
              <a:rPr lang="tr-TR" sz="2600" dirty="0" smtClean="0"/>
              <a:t>önerilir.</a:t>
            </a:r>
            <a:endParaRPr lang="tr-TR" sz="2600" dirty="0"/>
          </a:p>
          <a:p>
            <a:pPr lvl="1">
              <a:buFont typeface="Arial" pitchFamily="34" charset="0"/>
              <a:buChar char="•"/>
            </a:pPr>
            <a:r>
              <a:rPr lang="tr-TR" sz="2600" dirty="0"/>
              <a:t>Orta veya ağır dehidratasyon bulguları yoksa </a:t>
            </a:r>
            <a:r>
              <a:rPr lang="tr-TR" sz="2600" dirty="0" smtClean="0"/>
              <a:t> hastaneye yatırılması </a:t>
            </a:r>
            <a:r>
              <a:rPr lang="tr-TR" sz="2600" dirty="0" smtClean="0"/>
              <a:t>gerekmez; </a:t>
            </a:r>
            <a:r>
              <a:rPr lang="tr-TR" sz="2600" b="1" dirty="0"/>
              <a:t>ayaktan </a:t>
            </a:r>
            <a:r>
              <a:rPr lang="tr-TR" sz="2600" b="1" dirty="0" smtClean="0"/>
              <a:t>izlenir.</a:t>
            </a:r>
          </a:p>
          <a:p>
            <a:pPr lvl="1">
              <a:buFont typeface="Arial" pitchFamily="34" charset="0"/>
              <a:buChar char="•"/>
            </a:pPr>
            <a:r>
              <a:rPr lang="tr-TR" sz="2600" dirty="0"/>
              <a:t>Üç günlük ORS uygulamasına rağmen ishal devam </a:t>
            </a:r>
            <a:r>
              <a:rPr lang="tr-TR" sz="2600" dirty="0" smtClean="0"/>
              <a:t>ediyorsa </a:t>
            </a:r>
            <a:r>
              <a:rPr lang="tr-TR" sz="2600" b="1" dirty="0" smtClean="0"/>
              <a:t>tetkik gerekir. </a:t>
            </a:r>
            <a:endParaRPr lang="tr-TR" sz="2600" b="1" dirty="0"/>
          </a:p>
          <a:p>
            <a:pPr lvl="1"/>
            <a:endParaRPr lang="tr-TR" b="1" dirty="0"/>
          </a:p>
        </p:txBody>
      </p:sp>
      <p:sp>
        <p:nvSpPr>
          <p:cNvPr id="4" name="Aşağı Ok 3"/>
          <p:cNvSpPr/>
          <p:nvPr/>
        </p:nvSpPr>
        <p:spPr>
          <a:xfrm>
            <a:off x="3432827" y="2708920"/>
            <a:ext cx="487021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="" xmlns:p14="http://schemas.microsoft.com/office/powerpoint/2010/main" val="2952291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>
                <a:solidFill>
                  <a:srgbClr val="FF0000"/>
                </a:solidFill>
              </a:rPr>
              <a:t/>
            </a:r>
            <a:br>
              <a:rPr lang="tr-TR" dirty="0" smtClean="0">
                <a:solidFill>
                  <a:srgbClr val="FF0000"/>
                </a:solidFill>
              </a:rPr>
            </a:br>
            <a:r>
              <a:rPr lang="tr-TR" dirty="0" smtClean="0">
                <a:solidFill>
                  <a:srgbClr val="FF0000"/>
                </a:solidFill>
              </a:rPr>
              <a:t>Kalın </a:t>
            </a:r>
            <a:r>
              <a:rPr lang="tr-TR" dirty="0" smtClean="0">
                <a:solidFill>
                  <a:srgbClr val="FF0000"/>
                </a:solidFill>
              </a:rPr>
              <a:t>Bağırsak </a:t>
            </a:r>
            <a:r>
              <a:rPr lang="tr-TR" dirty="0">
                <a:solidFill>
                  <a:srgbClr val="FF0000"/>
                </a:solidFill>
              </a:rPr>
              <a:t>T</a:t>
            </a:r>
            <a:r>
              <a:rPr lang="tr-TR" dirty="0" smtClean="0">
                <a:solidFill>
                  <a:srgbClr val="FF0000"/>
                </a:solidFill>
              </a:rPr>
              <a:t>ipi İshal</a:t>
            </a:r>
            <a:endParaRPr lang="tr-TR" dirty="0">
              <a:solidFill>
                <a:srgbClr val="FF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97131" y="979529"/>
            <a:ext cx="4608512" cy="4525963"/>
          </a:xfrm>
        </p:spPr>
        <p:txBody>
          <a:bodyPr>
            <a:normAutofit/>
          </a:bodyPr>
          <a:lstStyle/>
          <a:p>
            <a:pPr lvl="1">
              <a:buFont typeface="Arial" pitchFamily="34" charset="0"/>
              <a:buChar char="•"/>
            </a:pPr>
            <a:r>
              <a:rPr lang="tr-TR" sz="2400" dirty="0" smtClean="0"/>
              <a:t>Ateş </a:t>
            </a:r>
            <a:endParaRPr lang="tr-TR" sz="2400" dirty="0"/>
          </a:p>
          <a:p>
            <a:pPr lvl="1">
              <a:buFont typeface="Arial" pitchFamily="34" charset="0"/>
              <a:buChar char="•"/>
            </a:pPr>
            <a:r>
              <a:rPr lang="tr-TR" sz="2400" dirty="0" err="1" smtClean="0"/>
              <a:t>Tenezm</a:t>
            </a:r>
            <a:r>
              <a:rPr lang="tr-TR" sz="2400" dirty="0"/>
              <a:t>, </a:t>
            </a:r>
          </a:p>
          <a:p>
            <a:pPr lvl="1">
              <a:buFont typeface="Arial" pitchFamily="34" charset="0"/>
              <a:buChar char="•"/>
            </a:pPr>
            <a:r>
              <a:rPr lang="tr-TR" sz="2400" dirty="0" smtClean="0"/>
              <a:t>Karın </a:t>
            </a:r>
            <a:r>
              <a:rPr lang="tr-TR" sz="2400" dirty="0"/>
              <a:t>ağrısı, </a:t>
            </a:r>
          </a:p>
          <a:p>
            <a:pPr lvl="1">
              <a:buFont typeface="Arial" pitchFamily="34" charset="0"/>
              <a:buChar char="•"/>
            </a:pPr>
            <a:r>
              <a:rPr lang="tr-TR" sz="2400" dirty="0" smtClean="0"/>
              <a:t>Dışkıda kan/mukus</a:t>
            </a:r>
          </a:p>
          <a:p>
            <a:pPr marL="457200" lvl="1" indent="0" algn="ctr">
              <a:buNone/>
            </a:pPr>
            <a:endParaRPr lang="tr-TR" sz="2400" b="1" dirty="0" smtClean="0"/>
          </a:p>
          <a:p>
            <a:pPr lvl="1"/>
            <a:endParaRPr lang="tr-TR" sz="2400" dirty="0"/>
          </a:p>
          <a:p>
            <a:endParaRPr lang="tr-TR" sz="2400" dirty="0"/>
          </a:p>
        </p:txBody>
      </p:sp>
      <p:sp>
        <p:nvSpPr>
          <p:cNvPr id="5" name="Rectangle 4"/>
          <p:cNvSpPr/>
          <p:nvPr/>
        </p:nvSpPr>
        <p:spPr>
          <a:xfrm>
            <a:off x="2232373" y="3609456"/>
            <a:ext cx="6899051" cy="26037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spcBef>
                <a:spcPct val="20000"/>
              </a:spcBef>
              <a:buClr>
                <a:srgbClr val="FF0000"/>
              </a:buClr>
            </a:pPr>
            <a:r>
              <a:rPr lang="tr-TR" sz="2400" dirty="0">
                <a:solidFill>
                  <a:prstClr val="black"/>
                </a:solidFill>
              </a:rPr>
              <a:t>Dışkının; </a:t>
            </a:r>
          </a:p>
          <a:p>
            <a:pPr marL="742950" lvl="1" indent="-285750">
              <a:spcBef>
                <a:spcPct val="20000"/>
              </a:spcBef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tr-TR" sz="2400" dirty="0">
                <a:solidFill>
                  <a:prstClr val="black"/>
                </a:solidFill>
              </a:rPr>
              <a:t>Makroskopik ve mikroskopik incelemesi </a:t>
            </a:r>
          </a:p>
          <a:p>
            <a:pPr marL="742950" lvl="1" indent="-285750">
              <a:spcBef>
                <a:spcPct val="20000"/>
              </a:spcBef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tr-TR" sz="2400" dirty="0">
                <a:solidFill>
                  <a:prstClr val="black"/>
                </a:solidFill>
              </a:rPr>
              <a:t>Kültürü </a:t>
            </a:r>
          </a:p>
          <a:p>
            <a:pPr marL="742950" lvl="1" indent="-285750">
              <a:spcBef>
                <a:spcPct val="20000"/>
              </a:spcBef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tr-TR" sz="2400" dirty="0">
                <a:solidFill>
                  <a:prstClr val="black"/>
                </a:solidFill>
              </a:rPr>
              <a:t>Gereken olgularda </a:t>
            </a:r>
            <a:r>
              <a:rPr lang="tr-TR" sz="2400" i="1" dirty="0">
                <a:solidFill>
                  <a:prstClr val="black"/>
                </a:solidFill>
              </a:rPr>
              <a:t>C.difficile </a:t>
            </a:r>
            <a:r>
              <a:rPr lang="tr-TR" sz="2400" dirty="0">
                <a:solidFill>
                  <a:prstClr val="black"/>
                </a:solidFill>
              </a:rPr>
              <a:t>toksini araştırılması </a:t>
            </a:r>
          </a:p>
          <a:p>
            <a:pPr marL="742950" lvl="1" indent="-285750">
              <a:spcBef>
                <a:spcPct val="20000"/>
              </a:spcBef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tr-TR" sz="2400" dirty="0">
                <a:solidFill>
                  <a:prstClr val="black"/>
                </a:solidFill>
              </a:rPr>
              <a:t>Enterohemorajik </a:t>
            </a:r>
            <a:r>
              <a:rPr lang="tr-TR" sz="2400" i="1" dirty="0">
                <a:solidFill>
                  <a:prstClr val="black"/>
                </a:solidFill>
              </a:rPr>
              <a:t>E.coli </a:t>
            </a:r>
            <a:r>
              <a:rPr lang="tr-TR" sz="2400" dirty="0">
                <a:solidFill>
                  <a:prstClr val="black"/>
                </a:solidFill>
              </a:rPr>
              <a:t>(EHEC) (O157:H7) kültürü</a:t>
            </a:r>
            <a:r>
              <a:rPr lang="tr-TR" sz="2400" dirty="0" smtClean="0">
                <a:solidFill>
                  <a:prstClr val="black"/>
                </a:solidFill>
              </a:rPr>
              <a:t>? </a:t>
            </a:r>
            <a:endParaRPr lang="tr-TR" sz="2400" dirty="0">
              <a:solidFill>
                <a:prstClr val="black"/>
              </a:solidFill>
            </a:endParaRPr>
          </a:p>
        </p:txBody>
      </p:sp>
      <p:sp>
        <p:nvSpPr>
          <p:cNvPr id="6" name="Bent Arrow 5"/>
          <p:cNvSpPr/>
          <p:nvPr/>
        </p:nvSpPr>
        <p:spPr>
          <a:xfrm rot="5400000">
            <a:off x="3959932" y="2384884"/>
            <a:ext cx="1368152" cy="1440160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12767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331640" y="260648"/>
            <a:ext cx="7239000" cy="936104"/>
          </a:xfrm>
        </p:spPr>
        <p:txBody>
          <a:bodyPr>
            <a:noAutofit/>
          </a:bodyPr>
          <a:lstStyle/>
          <a:p>
            <a:r>
              <a:rPr lang="tr-TR" sz="2800" dirty="0" smtClean="0">
                <a:solidFill>
                  <a:srgbClr val="FF0000"/>
                </a:solidFill>
              </a:rPr>
              <a:t>Kalın Bağırsak </a:t>
            </a:r>
            <a:r>
              <a:rPr lang="tr-TR" sz="2800" dirty="0" smtClean="0">
                <a:solidFill>
                  <a:srgbClr val="FF0000"/>
                </a:solidFill>
              </a:rPr>
              <a:t>T</a:t>
            </a:r>
            <a:r>
              <a:rPr lang="tr-TR" sz="2800" dirty="0" smtClean="0">
                <a:solidFill>
                  <a:srgbClr val="FF0000"/>
                </a:solidFill>
              </a:rPr>
              <a:t>ipi veya Üç </a:t>
            </a:r>
            <a:r>
              <a:rPr lang="tr-TR" sz="2800" dirty="0" smtClean="0">
                <a:solidFill>
                  <a:srgbClr val="FF0000"/>
                </a:solidFill>
              </a:rPr>
              <a:t>G</a:t>
            </a:r>
            <a:r>
              <a:rPr lang="tr-TR" sz="2800" dirty="0" smtClean="0">
                <a:solidFill>
                  <a:srgbClr val="FF0000"/>
                </a:solidFill>
              </a:rPr>
              <a:t>ünlük ORS </a:t>
            </a:r>
            <a:r>
              <a:rPr lang="tr-TR" sz="2800" dirty="0" smtClean="0">
                <a:solidFill>
                  <a:srgbClr val="FF0000"/>
                </a:solidFill>
              </a:rPr>
              <a:t>U</a:t>
            </a:r>
            <a:r>
              <a:rPr lang="tr-TR" sz="2800" dirty="0" smtClean="0">
                <a:solidFill>
                  <a:srgbClr val="FF0000"/>
                </a:solidFill>
              </a:rPr>
              <a:t>ygulamasına Karşın </a:t>
            </a:r>
            <a:r>
              <a:rPr lang="tr-TR" sz="2800" dirty="0" smtClean="0">
                <a:solidFill>
                  <a:srgbClr val="FF0000"/>
                </a:solidFill>
              </a:rPr>
              <a:t>D</a:t>
            </a:r>
            <a:r>
              <a:rPr lang="tr-TR" sz="2800" dirty="0" smtClean="0">
                <a:solidFill>
                  <a:srgbClr val="FF0000"/>
                </a:solidFill>
              </a:rPr>
              <a:t>evam </a:t>
            </a:r>
            <a:r>
              <a:rPr lang="tr-TR" sz="2800" dirty="0" smtClean="0">
                <a:solidFill>
                  <a:srgbClr val="FF0000"/>
                </a:solidFill>
              </a:rPr>
              <a:t>E</a:t>
            </a:r>
            <a:r>
              <a:rPr lang="tr-TR" sz="2800" dirty="0" smtClean="0">
                <a:solidFill>
                  <a:srgbClr val="FF0000"/>
                </a:solidFill>
              </a:rPr>
              <a:t>den </a:t>
            </a:r>
            <a:r>
              <a:rPr lang="tr-TR" sz="2800" dirty="0" smtClean="0">
                <a:solidFill>
                  <a:srgbClr val="FF0000"/>
                </a:solidFill>
              </a:rPr>
              <a:t>İ</a:t>
            </a:r>
            <a:r>
              <a:rPr lang="tr-TR" sz="2800" dirty="0" smtClean="0">
                <a:solidFill>
                  <a:srgbClr val="FF0000"/>
                </a:solidFill>
              </a:rPr>
              <a:t>shal </a:t>
            </a:r>
            <a:endParaRPr lang="tr-TR" sz="2800" dirty="0">
              <a:solidFill>
                <a:srgbClr val="FF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611560" y="1772816"/>
            <a:ext cx="7709737" cy="4608512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  <a:buNone/>
            </a:pPr>
            <a:r>
              <a:rPr lang="tr-TR" dirty="0" smtClean="0">
                <a:solidFill>
                  <a:schemeClr val="tx1"/>
                </a:solidFill>
              </a:rPr>
              <a:t>Dehidratasyon </a:t>
            </a:r>
            <a:r>
              <a:rPr lang="tr-TR" dirty="0">
                <a:solidFill>
                  <a:schemeClr val="tx1"/>
                </a:solidFill>
              </a:rPr>
              <a:t>yok veya hafifse </a:t>
            </a:r>
            <a:endParaRPr lang="tr-TR" dirty="0" smtClean="0">
              <a:solidFill>
                <a:schemeClr val="tx1"/>
              </a:solidFill>
            </a:endParaRPr>
          </a:p>
          <a:p>
            <a:pPr lvl="1">
              <a:spcAft>
                <a:spcPts val="600"/>
              </a:spcAft>
              <a:buFont typeface="Arial" pitchFamily="34" charset="0"/>
              <a:buChar char="•"/>
            </a:pPr>
            <a:r>
              <a:rPr lang="tr-TR" sz="2000" dirty="0"/>
              <a:t>D</a:t>
            </a:r>
            <a:r>
              <a:rPr lang="tr-TR" sz="2000" dirty="0" smtClean="0"/>
              <a:t>ışkının </a:t>
            </a:r>
            <a:r>
              <a:rPr lang="tr-TR" sz="2000" dirty="0"/>
              <a:t>mikroskopik inceleme sonuçlarına göre </a:t>
            </a:r>
            <a:endParaRPr lang="tr-TR" sz="2000" dirty="0" smtClean="0"/>
          </a:p>
          <a:p>
            <a:pPr lvl="1">
              <a:spcAft>
                <a:spcPts val="600"/>
              </a:spcAft>
              <a:buFont typeface="Arial" pitchFamily="34" charset="0"/>
              <a:buChar char="•"/>
            </a:pPr>
            <a:r>
              <a:rPr lang="tr-TR" sz="2000" dirty="0" smtClean="0"/>
              <a:t>Dışkı </a:t>
            </a:r>
            <a:r>
              <a:rPr lang="tr-TR" sz="2000" dirty="0"/>
              <a:t>mikroskopisinde </a:t>
            </a:r>
            <a:r>
              <a:rPr lang="tr-TR" sz="2000" dirty="0" smtClean="0"/>
              <a:t>PNL </a:t>
            </a:r>
            <a:r>
              <a:rPr lang="tr-TR" sz="2000" dirty="0"/>
              <a:t>varsa </a:t>
            </a:r>
            <a:r>
              <a:rPr lang="tr-TR" sz="2000" dirty="0" smtClean="0"/>
              <a:t>	   </a:t>
            </a:r>
          </a:p>
          <a:p>
            <a:pPr marL="457200" lvl="1" indent="0">
              <a:spcAft>
                <a:spcPts val="600"/>
              </a:spcAft>
              <a:buNone/>
            </a:pPr>
            <a:r>
              <a:rPr lang="tr-TR" sz="2000" dirty="0"/>
              <a:t> </a:t>
            </a:r>
            <a:r>
              <a:rPr lang="tr-TR" sz="2000" dirty="0" smtClean="0"/>
              <a:t>                                                    </a:t>
            </a:r>
            <a:r>
              <a:rPr lang="tr-TR" sz="2000" dirty="0" err="1" smtClean="0"/>
              <a:t>enflamatuvar</a:t>
            </a:r>
            <a:r>
              <a:rPr lang="tr-TR" sz="2000" dirty="0" smtClean="0"/>
              <a:t> </a:t>
            </a:r>
            <a:r>
              <a:rPr lang="tr-TR" sz="2000" dirty="0"/>
              <a:t>ishal </a:t>
            </a:r>
            <a:endParaRPr lang="tr-TR" sz="2000" dirty="0" smtClean="0"/>
          </a:p>
          <a:p>
            <a:pPr marL="457200" lvl="1" indent="0">
              <a:spcAft>
                <a:spcPts val="600"/>
              </a:spcAft>
              <a:buNone/>
            </a:pPr>
            <a:endParaRPr lang="tr-TR" dirty="0" smtClean="0"/>
          </a:p>
          <a:p>
            <a:pPr lvl="2">
              <a:spcAft>
                <a:spcPts val="600"/>
              </a:spcAft>
              <a:buFont typeface="Arial" pitchFamily="34" charset="0"/>
              <a:buChar char="•"/>
            </a:pPr>
            <a:r>
              <a:rPr lang="tr-TR" sz="2800" dirty="0" smtClean="0"/>
              <a:t>ORS </a:t>
            </a:r>
          </a:p>
          <a:p>
            <a:pPr lvl="2">
              <a:spcAft>
                <a:spcPts val="600"/>
              </a:spcAft>
              <a:buFont typeface="Arial" pitchFamily="34" charset="0"/>
              <a:buChar char="•"/>
            </a:pPr>
            <a:r>
              <a:rPr lang="tr-TR" sz="2800" dirty="0" smtClean="0"/>
              <a:t>Antibiyotik </a:t>
            </a:r>
            <a:r>
              <a:rPr lang="tr-TR" sz="2800" dirty="0"/>
              <a:t>tedavisi </a:t>
            </a:r>
            <a:r>
              <a:rPr lang="tr-TR" sz="2800" dirty="0" smtClean="0"/>
              <a:t>önerilebilir.</a:t>
            </a:r>
          </a:p>
          <a:p>
            <a:pPr lvl="2">
              <a:spcAft>
                <a:spcPts val="600"/>
              </a:spcAft>
            </a:pPr>
            <a:endParaRPr lang="tr-TR" sz="2000" dirty="0"/>
          </a:p>
          <a:p>
            <a:pPr marL="0" indent="0">
              <a:spcAft>
                <a:spcPts val="600"/>
              </a:spcAft>
              <a:buNone/>
            </a:pPr>
            <a:endParaRPr lang="tr-TR" sz="2800" dirty="0"/>
          </a:p>
          <a:p>
            <a:pPr>
              <a:spcAft>
                <a:spcPts val="600"/>
              </a:spcAft>
            </a:pPr>
            <a:endParaRPr lang="tr-TR" sz="2800" dirty="0"/>
          </a:p>
        </p:txBody>
      </p:sp>
      <p:cxnSp>
        <p:nvCxnSpPr>
          <p:cNvPr id="5" name="Düz Ok Bağlayıcısı 4"/>
          <p:cNvCxnSpPr/>
          <p:nvPr/>
        </p:nvCxnSpPr>
        <p:spPr>
          <a:xfrm>
            <a:off x="3677526" y="3442447"/>
            <a:ext cx="432048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143758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403648" y="404664"/>
            <a:ext cx="7239000" cy="864096"/>
          </a:xfrm>
        </p:spPr>
        <p:txBody>
          <a:bodyPr>
            <a:noAutofit/>
          </a:bodyPr>
          <a:lstStyle/>
          <a:p>
            <a:r>
              <a:rPr lang="tr-TR" sz="3200" dirty="0" err="1" smtClean="0">
                <a:solidFill>
                  <a:srgbClr val="FF0000"/>
                </a:solidFill>
              </a:rPr>
              <a:t>Salmonella</a:t>
            </a:r>
            <a:r>
              <a:rPr lang="tr-TR" sz="3200" dirty="0" smtClean="0">
                <a:solidFill>
                  <a:srgbClr val="FF0000"/>
                </a:solidFill>
              </a:rPr>
              <a:t> Enfeksiyonlarında </a:t>
            </a:r>
            <a:br>
              <a:rPr lang="tr-TR" sz="3200" dirty="0" smtClean="0">
                <a:solidFill>
                  <a:srgbClr val="FF0000"/>
                </a:solidFill>
              </a:rPr>
            </a:br>
            <a:r>
              <a:rPr lang="tr-TR" sz="3200" dirty="0" err="1">
                <a:solidFill>
                  <a:srgbClr val="FF0000"/>
                </a:solidFill>
              </a:rPr>
              <a:t>A</a:t>
            </a:r>
            <a:r>
              <a:rPr lang="tr-TR" sz="3200" dirty="0" err="1" smtClean="0">
                <a:solidFill>
                  <a:srgbClr val="FF0000"/>
                </a:solidFill>
              </a:rPr>
              <a:t>ntimikrobiyal</a:t>
            </a:r>
            <a:r>
              <a:rPr lang="tr-TR" sz="3200" dirty="0" smtClean="0">
                <a:solidFill>
                  <a:srgbClr val="FF0000"/>
                </a:solidFill>
              </a:rPr>
              <a:t> Tedavi </a:t>
            </a:r>
            <a:r>
              <a:rPr lang="tr-TR" sz="3200" dirty="0" err="1" smtClean="0">
                <a:solidFill>
                  <a:srgbClr val="FF0000"/>
                </a:solidFill>
              </a:rPr>
              <a:t>Endikasyonları</a:t>
            </a:r>
            <a:endParaRPr lang="tr-TR" sz="3200" dirty="0">
              <a:solidFill>
                <a:srgbClr val="FF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27584" y="1772816"/>
            <a:ext cx="7611616" cy="4203576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tr-TR" dirty="0" err="1" smtClean="0">
                <a:solidFill>
                  <a:schemeClr val="tx1"/>
                </a:solidFill>
              </a:rPr>
              <a:t>Salmonella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spp</a:t>
            </a:r>
            <a:r>
              <a:rPr lang="tr-TR" dirty="0" smtClean="0">
                <a:solidFill>
                  <a:schemeClr val="tx1"/>
                </a:solidFill>
              </a:rPr>
              <a:t>. </a:t>
            </a:r>
            <a:r>
              <a:rPr lang="tr-TR" dirty="0">
                <a:solidFill>
                  <a:schemeClr val="tx1"/>
                </a:solidFill>
              </a:rPr>
              <a:t>bağlı basit ishallerde antibiyotik </a:t>
            </a:r>
            <a:r>
              <a:rPr lang="tr-TR" dirty="0" smtClean="0">
                <a:solidFill>
                  <a:schemeClr val="tx1"/>
                </a:solidFill>
              </a:rPr>
              <a:t>verilmemelidir.</a:t>
            </a:r>
          </a:p>
          <a:p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 smtClean="0">
                <a:solidFill>
                  <a:schemeClr val="tx1"/>
                </a:solidFill>
              </a:rPr>
              <a:t>Tedavi </a:t>
            </a:r>
            <a:r>
              <a:rPr lang="tr-TR" dirty="0">
                <a:solidFill>
                  <a:schemeClr val="tx1"/>
                </a:solidFill>
              </a:rPr>
              <a:t>gereken durumlar; </a:t>
            </a:r>
          </a:p>
          <a:p>
            <a:pPr lvl="1"/>
            <a:r>
              <a:rPr lang="tr-TR" sz="2400" dirty="0" smtClean="0"/>
              <a:t>Tifo </a:t>
            </a:r>
            <a:r>
              <a:rPr lang="tr-TR" sz="2400" dirty="0"/>
              <a:t>ve </a:t>
            </a:r>
            <a:r>
              <a:rPr lang="tr-TR" sz="2400" dirty="0" err="1" smtClean="0"/>
              <a:t>paratifo</a:t>
            </a:r>
            <a:r>
              <a:rPr lang="tr-TR" sz="2400" dirty="0" smtClean="0"/>
              <a:t>,</a:t>
            </a:r>
            <a:endParaRPr lang="tr-TR" sz="2400" dirty="0"/>
          </a:p>
          <a:p>
            <a:pPr lvl="1"/>
            <a:r>
              <a:rPr lang="tr-TR" sz="2400" dirty="0" err="1" smtClean="0"/>
              <a:t>Bakteriyemi</a:t>
            </a:r>
            <a:r>
              <a:rPr lang="tr-TR" sz="2400" dirty="0"/>
              <a:t>,</a:t>
            </a:r>
          </a:p>
          <a:p>
            <a:pPr lvl="1"/>
            <a:r>
              <a:rPr lang="tr-TR" sz="2400" dirty="0" smtClean="0"/>
              <a:t>GİS </a:t>
            </a:r>
            <a:r>
              <a:rPr lang="tr-TR" sz="2400" dirty="0"/>
              <a:t>dışı enfeksiyonlar, </a:t>
            </a:r>
          </a:p>
          <a:p>
            <a:pPr lvl="1"/>
            <a:r>
              <a:rPr lang="tr-TR" sz="2400" dirty="0" err="1" smtClean="0"/>
              <a:t>Bakteriyemi</a:t>
            </a:r>
            <a:r>
              <a:rPr lang="tr-TR" sz="2400" dirty="0" smtClean="0"/>
              <a:t> </a:t>
            </a:r>
            <a:r>
              <a:rPr lang="tr-TR" sz="2400" dirty="0"/>
              <a:t>olasılığı (&gt;%5) </a:t>
            </a:r>
            <a:r>
              <a:rPr lang="tr-TR" sz="2400" dirty="0" smtClean="0"/>
              <a:t>olanlar,</a:t>
            </a:r>
            <a:endParaRPr lang="tr-TR" sz="2400" dirty="0"/>
          </a:p>
          <a:p>
            <a:endParaRPr lang="tr-TR" dirty="0"/>
          </a:p>
        </p:txBody>
      </p:sp>
    </p:spTree>
    <p:extLst>
      <p:ext uri="{BB962C8B-B14F-4D97-AF65-F5344CB8AC3E}">
        <p14:creationId xmlns="" xmlns:p14="http://schemas.microsoft.com/office/powerpoint/2010/main" val="1476505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>
                <a:solidFill>
                  <a:srgbClr val="FF0000"/>
                </a:solidFill>
              </a:rPr>
              <a:t/>
            </a:r>
            <a:br>
              <a:rPr lang="tr-TR" dirty="0" smtClean="0">
                <a:solidFill>
                  <a:srgbClr val="FF0000"/>
                </a:solidFill>
              </a:rPr>
            </a:br>
            <a:r>
              <a:rPr lang="tr-TR" dirty="0" err="1">
                <a:solidFill>
                  <a:srgbClr val="FF0000"/>
                </a:solidFill>
              </a:rPr>
              <a:t>Bakteriyemi</a:t>
            </a:r>
            <a:r>
              <a:rPr lang="tr-TR" dirty="0">
                <a:solidFill>
                  <a:srgbClr val="FF0000"/>
                </a:solidFill>
              </a:rPr>
              <a:t> </a:t>
            </a:r>
            <a:r>
              <a:rPr lang="tr-TR" dirty="0">
                <a:solidFill>
                  <a:srgbClr val="FF0000"/>
                </a:solidFill>
              </a:rPr>
              <a:t>O</a:t>
            </a:r>
            <a:r>
              <a:rPr lang="tr-TR" dirty="0" smtClean="0">
                <a:solidFill>
                  <a:srgbClr val="FF0000"/>
                </a:solidFill>
              </a:rPr>
              <a:t>lasılığı (&gt; %</a:t>
            </a:r>
            <a:r>
              <a:rPr lang="tr-TR" dirty="0">
                <a:solidFill>
                  <a:srgbClr val="FF0000"/>
                </a:solidFill>
              </a:rPr>
              <a:t>5) </a:t>
            </a:r>
            <a:r>
              <a:rPr lang="tr-TR" dirty="0" smtClean="0">
                <a:solidFill>
                  <a:srgbClr val="FF0000"/>
                </a:solidFill>
              </a:rPr>
              <a:t>Olanlar </a:t>
            </a:r>
            <a:endParaRPr lang="tr-TR" dirty="0">
              <a:solidFill>
                <a:srgbClr val="FF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704800" y="1196752"/>
            <a:ext cx="7467600" cy="5472608"/>
          </a:xfrm>
        </p:spPr>
        <p:txBody>
          <a:bodyPr>
            <a:noAutofit/>
          </a:bodyPr>
          <a:lstStyle/>
          <a:p>
            <a:pPr>
              <a:spcAft>
                <a:spcPts val="1200"/>
              </a:spcAft>
              <a:buFont typeface="Arial" pitchFamily="34" charset="0"/>
              <a:buChar char="•"/>
            </a:pPr>
            <a:r>
              <a:rPr lang="tr-TR" dirty="0" err="1" smtClean="0">
                <a:solidFill>
                  <a:schemeClr val="tx1"/>
                </a:solidFill>
              </a:rPr>
              <a:t>İmmünkompromize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endParaRPr lang="tr-TR" dirty="0">
              <a:solidFill>
                <a:schemeClr val="tx1"/>
              </a:solidFill>
            </a:endParaRPr>
          </a:p>
          <a:p>
            <a:pPr>
              <a:spcAft>
                <a:spcPts val="1200"/>
              </a:spcAft>
              <a:buFont typeface="Arial" pitchFamily="34" charset="0"/>
              <a:buChar char="•"/>
            </a:pPr>
            <a:r>
              <a:rPr lang="tr-TR" dirty="0" smtClean="0">
                <a:solidFill>
                  <a:schemeClr val="tx1"/>
                </a:solidFill>
              </a:rPr>
              <a:t>Yaşlı </a:t>
            </a:r>
            <a:r>
              <a:rPr lang="tr-TR" dirty="0" smtClean="0">
                <a:solidFill>
                  <a:schemeClr val="tx1"/>
                </a:solidFill>
              </a:rPr>
              <a:t>(&gt; 70 </a:t>
            </a:r>
            <a:r>
              <a:rPr lang="tr-TR" dirty="0" smtClean="0">
                <a:solidFill>
                  <a:schemeClr val="tx1"/>
                </a:solidFill>
              </a:rPr>
              <a:t>yaş) </a:t>
            </a:r>
            <a:endParaRPr lang="tr-TR" dirty="0">
              <a:solidFill>
                <a:schemeClr val="tx1"/>
              </a:solidFill>
            </a:endParaRPr>
          </a:p>
          <a:p>
            <a:pPr>
              <a:spcAft>
                <a:spcPts val="1200"/>
              </a:spcAft>
              <a:buFont typeface="Arial" pitchFamily="34" charset="0"/>
              <a:buChar char="•"/>
            </a:pPr>
            <a:r>
              <a:rPr lang="tr-TR" dirty="0" err="1">
                <a:solidFill>
                  <a:schemeClr val="tx1"/>
                </a:solidFill>
              </a:rPr>
              <a:t>Y</a:t>
            </a:r>
            <a:r>
              <a:rPr lang="tr-TR" dirty="0" err="1" smtClean="0">
                <a:solidFill>
                  <a:schemeClr val="tx1"/>
                </a:solidFill>
              </a:rPr>
              <a:t>enidoğan</a:t>
            </a:r>
            <a:r>
              <a:rPr lang="tr-TR" dirty="0" smtClean="0">
                <a:solidFill>
                  <a:schemeClr val="tx1"/>
                </a:solidFill>
              </a:rPr>
              <a:t> ve süt çocuğu </a:t>
            </a:r>
          </a:p>
          <a:p>
            <a:pPr lvl="1">
              <a:spcAft>
                <a:spcPts val="1200"/>
              </a:spcAft>
            </a:pPr>
            <a:r>
              <a:rPr lang="tr-TR" sz="2000" dirty="0" smtClean="0"/>
              <a:t>Özellikle genel durum bozukluğu eşlik ediyorsa</a:t>
            </a:r>
            <a:endParaRPr lang="tr-TR" sz="2000" dirty="0"/>
          </a:p>
          <a:p>
            <a:pPr>
              <a:spcAft>
                <a:spcPts val="1200"/>
              </a:spcAft>
              <a:buFont typeface="Arial" pitchFamily="34" charset="0"/>
              <a:buChar char="•"/>
            </a:pPr>
            <a:r>
              <a:rPr lang="tr-TR" dirty="0" smtClean="0">
                <a:solidFill>
                  <a:schemeClr val="tx1"/>
                </a:solidFill>
              </a:rPr>
              <a:t>Altta </a:t>
            </a:r>
            <a:r>
              <a:rPr lang="tr-TR" dirty="0">
                <a:solidFill>
                  <a:schemeClr val="tx1"/>
                </a:solidFill>
              </a:rPr>
              <a:t>yatan hastalığı olanlar </a:t>
            </a:r>
          </a:p>
          <a:p>
            <a:pPr>
              <a:spcAft>
                <a:spcPts val="1200"/>
              </a:spcAft>
              <a:buFont typeface="Arial" pitchFamily="34" charset="0"/>
              <a:buChar char="•"/>
            </a:pPr>
            <a:r>
              <a:rPr lang="tr-TR" dirty="0" smtClean="0">
                <a:solidFill>
                  <a:schemeClr val="tx1"/>
                </a:solidFill>
              </a:rPr>
              <a:t>Orak </a:t>
            </a:r>
            <a:r>
              <a:rPr lang="tr-TR" dirty="0">
                <a:solidFill>
                  <a:schemeClr val="tx1"/>
                </a:solidFill>
              </a:rPr>
              <a:t>hücreli anemisi olanlar </a:t>
            </a:r>
          </a:p>
          <a:p>
            <a:pPr>
              <a:spcAft>
                <a:spcPts val="1200"/>
              </a:spcAft>
              <a:buFont typeface="Arial" pitchFamily="34" charset="0"/>
              <a:buChar char="•"/>
            </a:pPr>
            <a:r>
              <a:rPr lang="tr-TR" dirty="0" smtClean="0">
                <a:solidFill>
                  <a:schemeClr val="tx1"/>
                </a:solidFill>
              </a:rPr>
              <a:t>Protez </a:t>
            </a:r>
            <a:r>
              <a:rPr lang="tr-TR" dirty="0">
                <a:solidFill>
                  <a:schemeClr val="tx1"/>
                </a:solidFill>
              </a:rPr>
              <a:t>taşıyanlar </a:t>
            </a:r>
            <a:endParaRPr lang="tr-TR" dirty="0" smtClean="0">
              <a:solidFill>
                <a:schemeClr val="tx1"/>
              </a:solidFill>
            </a:endParaRPr>
          </a:p>
          <a:p>
            <a:pPr lvl="1">
              <a:spcAft>
                <a:spcPts val="1200"/>
              </a:spcAft>
            </a:pPr>
            <a:r>
              <a:rPr lang="tr-TR" sz="2000" dirty="0" smtClean="0"/>
              <a:t>kalp </a:t>
            </a:r>
            <a:r>
              <a:rPr lang="tr-TR" sz="2000" dirty="0"/>
              <a:t>kapak </a:t>
            </a:r>
            <a:r>
              <a:rPr lang="tr-TR" sz="2000" dirty="0" err="1"/>
              <a:t>defekti</a:t>
            </a:r>
            <a:r>
              <a:rPr lang="tr-TR" sz="2000" dirty="0"/>
              <a:t>, protez </a:t>
            </a:r>
            <a:r>
              <a:rPr lang="tr-TR" sz="2000" dirty="0" smtClean="0"/>
              <a:t>kapak olguları dahil</a:t>
            </a:r>
            <a:r>
              <a:rPr lang="tr-TR" sz="2800" dirty="0" smtClean="0"/>
              <a:t> </a:t>
            </a:r>
            <a:endParaRPr lang="tr-TR" sz="2800" dirty="0"/>
          </a:p>
          <a:p>
            <a:pPr>
              <a:spcAft>
                <a:spcPts val="1200"/>
              </a:spcAft>
            </a:pPr>
            <a:endParaRPr lang="tr-TR" dirty="0"/>
          </a:p>
        </p:txBody>
      </p:sp>
    </p:spTree>
    <p:extLst>
      <p:ext uri="{BB962C8B-B14F-4D97-AF65-F5344CB8AC3E}">
        <p14:creationId xmlns="" xmlns:p14="http://schemas.microsoft.com/office/powerpoint/2010/main" val="2729962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310952" y="246509"/>
            <a:ext cx="7005464" cy="590203"/>
          </a:xfrm>
        </p:spPr>
        <p:txBody>
          <a:bodyPr>
            <a:noAutofit/>
          </a:bodyPr>
          <a:lstStyle/>
          <a:p>
            <a:r>
              <a:rPr lang="tr-TR" sz="2600" dirty="0" smtClean="0">
                <a:solidFill>
                  <a:srgbClr val="FF0000"/>
                </a:solidFill>
              </a:rPr>
              <a:t>Tedavi Endikasyonuna Göre Antibiyotik Seçimi</a:t>
            </a:r>
            <a:endParaRPr lang="tr-TR" sz="2600" b="1" i="1" dirty="0">
              <a:solidFill>
                <a:srgbClr val="FF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129" y="1196752"/>
            <a:ext cx="8381719" cy="374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1518" b="2803"/>
          <a:stretch/>
        </p:blipFill>
        <p:spPr bwMode="auto">
          <a:xfrm>
            <a:off x="530882" y="1700808"/>
            <a:ext cx="8397966" cy="4619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959541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1088"/>
          <a:stretch/>
        </p:blipFill>
        <p:spPr bwMode="auto">
          <a:xfrm>
            <a:off x="611560" y="1196752"/>
            <a:ext cx="8136904" cy="5112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745934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174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12776"/>
            <a:ext cx="8353183" cy="454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415013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Grp="1" noChangeArrowheads="1"/>
          </p:cNvSpPr>
          <p:nvPr>
            <p:ph type="title"/>
          </p:nvPr>
        </p:nvSpPr>
        <p:spPr>
          <a:xfrm>
            <a:off x="1331640" y="417645"/>
            <a:ext cx="8228160" cy="347059"/>
          </a:xfrm>
          <a:ln/>
        </p:spPr>
        <p:txBody>
          <a:bodyPr tIns="30174">
            <a:noAutofit/>
          </a:bodyPr>
          <a:lstStyle/>
          <a:p>
            <a:pPr algn="l"/>
            <a:r>
              <a:rPr lang="tr-TR" sz="3200" dirty="0" smtClean="0">
                <a:solidFill>
                  <a:srgbClr val="FF0000"/>
                </a:solidFill>
              </a:rPr>
              <a:t>Pediatrik Olgularda Tedavi</a:t>
            </a:r>
            <a:endParaRPr lang="tr-TR" sz="3200" dirty="0">
              <a:solidFill>
                <a:srgbClr val="FF0000"/>
              </a:solidFill>
            </a:endParaRPr>
          </a:p>
        </p:txBody>
      </p:sp>
      <p:graphicFrame>
        <p:nvGraphicFramePr>
          <p:cNvPr id="3074" name="Group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937043200"/>
              </p:ext>
            </p:extLst>
          </p:nvPr>
        </p:nvGraphicFramePr>
        <p:xfrm>
          <a:off x="395536" y="1054420"/>
          <a:ext cx="8280921" cy="5235736"/>
        </p:xfrm>
        <a:graphic>
          <a:graphicData uri="http://schemas.openxmlformats.org/drawingml/2006/table">
            <a:tbl>
              <a:tblPr/>
              <a:tblGrid>
                <a:gridCol w="2068815"/>
                <a:gridCol w="2108444"/>
                <a:gridCol w="2213783"/>
                <a:gridCol w="1889879"/>
              </a:tblGrid>
              <a:tr h="434382"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1pPr>
                      <a:lvl2pPr>
                        <a:spcAft>
                          <a:spcPts val="113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2pPr>
                      <a:lvl3pPr>
                        <a:spcAft>
                          <a:spcPts val="850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3pPr>
                      <a:lvl4pPr>
                        <a:spcAft>
                          <a:spcPts val="57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4pPr>
                      <a:lvl5pPr>
                        <a:spcAft>
                          <a:spcPts val="28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5pPr>
                      <a:lvl6pPr marL="25146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6pPr>
                      <a:lvl7pPr marL="29718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7pPr>
                      <a:lvl8pPr marL="34290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8pPr>
                      <a:lvl9pPr marL="38862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</a:pPr>
                      <a:r>
                        <a:rPr kumimoji="0" lang="tr-TR" altLang="tr-T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Patojen</a:t>
                      </a:r>
                    </a:p>
                  </a:txBody>
                  <a:tcPr marL="81638" marR="81638" marT="54801" marB="42456" horzOverflow="overflow">
                    <a:lnL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3B3B3"/>
                    </a:solidFill>
                  </a:tcPr>
                </a:tc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1pPr>
                      <a:lvl2pPr>
                        <a:spcAft>
                          <a:spcPts val="113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2pPr>
                      <a:lvl3pPr>
                        <a:spcAft>
                          <a:spcPts val="850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3pPr>
                      <a:lvl4pPr>
                        <a:spcAft>
                          <a:spcPts val="57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4pPr>
                      <a:lvl5pPr>
                        <a:spcAft>
                          <a:spcPts val="28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5pPr>
                      <a:lvl6pPr marL="25146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6pPr>
                      <a:lvl7pPr marL="29718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7pPr>
                      <a:lvl8pPr marL="34290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8pPr>
                      <a:lvl9pPr marL="38862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</a:pPr>
                      <a:r>
                        <a:rPr kumimoji="0" lang="tr-TR" altLang="tr-TR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Endikasyon</a:t>
                      </a:r>
                      <a:endParaRPr kumimoji="0" lang="tr-TR" altLang="tr-T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Droid Sans Fallback" charset="0"/>
                        <a:cs typeface="Droid Sans Fallback" charset="0"/>
                      </a:endParaRPr>
                    </a:p>
                  </a:txBody>
                  <a:tcPr marL="81638" marR="81638" marT="54801" marB="42456" horzOverflow="overflow">
                    <a:lnL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3B3B3"/>
                    </a:solidFill>
                  </a:tcPr>
                </a:tc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1pPr>
                      <a:lvl2pPr>
                        <a:spcAft>
                          <a:spcPts val="113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2pPr>
                      <a:lvl3pPr>
                        <a:spcAft>
                          <a:spcPts val="850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3pPr>
                      <a:lvl4pPr>
                        <a:spcAft>
                          <a:spcPts val="57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4pPr>
                      <a:lvl5pPr>
                        <a:spcAft>
                          <a:spcPts val="28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5pPr>
                      <a:lvl6pPr marL="25146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6pPr>
                      <a:lvl7pPr marL="29718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7pPr>
                      <a:lvl8pPr marL="34290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8pPr>
                      <a:lvl9pPr marL="38862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</a:pPr>
                      <a:r>
                        <a:rPr kumimoji="0" lang="tr-TR" altLang="tr-T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Seçilecek Antibiyotik</a:t>
                      </a:r>
                      <a:endParaRPr kumimoji="0" lang="tr-TR" altLang="tr-T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Droid Sans Fallback" charset="0"/>
                        <a:cs typeface="Droid Sans Fallback" charset="0"/>
                      </a:endParaRPr>
                    </a:p>
                  </a:txBody>
                  <a:tcPr marL="81638" marR="81638" marT="54801" marB="42456" horzOverflow="overflow">
                    <a:lnL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3B3B3"/>
                    </a:solidFill>
                  </a:tcPr>
                </a:tc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1pPr>
                      <a:lvl2pPr>
                        <a:spcAft>
                          <a:spcPts val="113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2pPr>
                      <a:lvl3pPr>
                        <a:spcAft>
                          <a:spcPts val="850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3pPr>
                      <a:lvl4pPr>
                        <a:spcAft>
                          <a:spcPts val="57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4pPr>
                      <a:lvl5pPr>
                        <a:spcAft>
                          <a:spcPts val="28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5pPr>
                      <a:lvl6pPr marL="25146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6pPr>
                      <a:lvl7pPr marL="29718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7pPr>
                      <a:lvl8pPr marL="34290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8pPr>
                      <a:lvl9pPr marL="38862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</a:pPr>
                      <a:r>
                        <a:rPr kumimoji="0" lang="tr-TR" altLang="tr-T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Alternatif </a:t>
                      </a:r>
                      <a:r>
                        <a:rPr kumimoji="0" lang="tr-TR" altLang="tr-T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Ajanlar</a:t>
                      </a:r>
                      <a:endParaRPr kumimoji="0" lang="tr-TR" altLang="tr-T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Droid Sans Fallback" charset="0"/>
                        <a:cs typeface="Droid Sans Fallback" charset="0"/>
                      </a:endParaRPr>
                    </a:p>
                  </a:txBody>
                  <a:tcPr marL="81638" marR="81638" marT="54801" marB="42456" horzOverflow="overflow">
                    <a:lnL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3B3B3"/>
                    </a:solidFill>
                  </a:tcPr>
                </a:tc>
              </a:tr>
              <a:tr h="613562"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1pPr>
                      <a:lvl2pPr>
                        <a:spcAft>
                          <a:spcPts val="113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2pPr>
                      <a:lvl3pPr>
                        <a:spcAft>
                          <a:spcPts val="850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3pPr>
                      <a:lvl4pPr>
                        <a:spcAft>
                          <a:spcPts val="57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4pPr>
                      <a:lvl5pPr>
                        <a:spcAft>
                          <a:spcPts val="28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5pPr>
                      <a:lvl6pPr marL="25146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6pPr>
                      <a:lvl7pPr marL="29718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7pPr>
                      <a:lvl8pPr marL="34290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8pPr>
                      <a:lvl9pPr marL="38862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</a:pPr>
                      <a:r>
                        <a:rPr kumimoji="0" lang="tr-TR" altLang="tr-TR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Shigella</a:t>
                      </a:r>
                      <a:r>
                        <a:rPr kumimoji="0" lang="tr-TR" altLang="tr-T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 türleri</a:t>
                      </a:r>
                    </a:p>
                  </a:txBody>
                  <a:tcPr marL="81638" marR="81638" marT="54801" marB="42456" horzOverflow="overflow">
                    <a:lnL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1pPr>
                      <a:lvl2pPr>
                        <a:spcAft>
                          <a:spcPts val="113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2pPr>
                      <a:lvl3pPr>
                        <a:spcAft>
                          <a:spcPts val="850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3pPr>
                      <a:lvl4pPr>
                        <a:spcAft>
                          <a:spcPts val="57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4pPr>
                      <a:lvl5pPr>
                        <a:spcAft>
                          <a:spcPts val="28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5pPr>
                      <a:lvl6pPr marL="25146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6pPr>
                      <a:lvl7pPr marL="29718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7pPr>
                      <a:lvl8pPr marL="34290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8pPr>
                      <a:lvl9pPr marL="38862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</a:pPr>
                      <a:r>
                        <a:rPr kumimoji="0" lang="tr-TR" altLang="tr-T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Kanıtlanmış veya şüpheli şigelloz</a:t>
                      </a:r>
                    </a:p>
                  </a:txBody>
                  <a:tcPr marL="81638" marR="81638" marT="54801" marB="42456" horzOverflow="overflow">
                    <a:lnL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1pPr>
                      <a:lvl2pPr>
                        <a:spcAft>
                          <a:spcPts val="113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2pPr>
                      <a:lvl3pPr>
                        <a:spcAft>
                          <a:spcPts val="850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3pPr>
                      <a:lvl4pPr>
                        <a:spcAft>
                          <a:spcPts val="57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4pPr>
                      <a:lvl5pPr>
                        <a:spcAft>
                          <a:spcPts val="28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5pPr>
                      <a:lvl6pPr marL="25146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6pPr>
                      <a:lvl7pPr marL="29718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7pPr>
                      <a:lvl8pPr marL="34290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8pPr>
                      <a:lvl9pPr marL="38862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</a:pPr>
                      <a:r>
                        <a:rPr kumimoji="0" lang="tr-TR" altLang="tr-T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Azitromisin</a:t>
                      </a:r>
                      <a:r>
                        <a:rPr kumimoji="0" lang="tr-TR" altLang="tr-TR" sz="1600" b="0" i="0" u="none" strike="noStrike" cap="none" normalizeH="0" baseline="33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1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</a:pPr>
                      <a:r>
                        <a:rPr kumimoji="0" lang="tr-TR" altLang="tr-TR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Seftriakson</a:t>
                      </a:r>
                      <a:endParaRPr kumimoji="0" lang="tr-TR" altLang="tr-T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Droid Sans Fallback" charset="0"/>
                        <a:cs typeface="Droid Sans Fallback" charset="0"/>
                      </a:endParaRPr>
                    </a:p>
                  </a:txBody>
                  <a:tcPr marL="81638" marR="81638" marT="54801" marB="42456" horzOverflow="overflow">
                    <a:lnL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1pPr>
                      <a:lvl2pPr>
                        <a:spcAft>
                          <a:spcPts val="113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2pPr>
                      <a:lvl3pPr>
                        <a:spcAft>
                          <a:spcPts val="850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3pPr>
                      <a:lvl4pPr>
                        <a:spcAft>
                          <a:spcPts val="57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4pPr>
                      <a:lvl5pPr>
                        <a:spcAft>
                          <a:spcPts val="28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5pPr>
                      <a:lvl6pPr marL="25146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6pPr>
                      <a:lvl7pPr marL="29718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7pPr>
                      <a:lvl8pPr marL="34290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8pPr>
                      <a:lvl9pPr marL="38862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</a:pPr>
                      <a:r>
                        <a:rPr kumimoji="0" lang="tr-TR" altLang="tr-T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Sefiksim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</a:pPr>
                      <a:r>
                        <a:rPr kumimoji="0" lang="tr-TR" altLang="tr-T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Kotrimoksazol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</a:pPr>
                      <a:r>
                        <a:rPr kumimoji="0" lang="tr-TR" altLang="tr-T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Ampisilin</a:t>
                      </a:r>
                    </a:p>
                  </a:txBody>
                  <a:tcPr marL="81638" marR="81638" marT="54801" marB="42456" horzOverflow="overflow">
                    <a:lnL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613562"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1pPr>
                      <a:lvl2pPr>
                        <a:spcAft>
                          <a:spcPts val="113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2pPr>
                      <a:lvl3pPr>
                        <a:spcAft>
                          <a:spcPts val="850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3pPr>
                      <a:lvl4pPr>
                        <a:spcAft>
                          <a:spcPts val="57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4pPr>
                      <a:lvl5pPr>
                        <a:spcAft>
                          <a:spcPts val="28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5pPr>
                      <a:lvl6pPr marL="25146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6pPr>
                      <a:lvl7pPr marL="29718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7pPr>
                      <a:lvl8pPr marL="34290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8pPr>
                      <a:lvl9pPr marL="38862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</a:pPr>
                      <a:r>
                        <a:rPr kumimoji="0" lang="tr-TR" altLang="tr-T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Salmonella türleri (nontifoidal)</a:t>
                      </a:r>
                    </a:p>
                  </a:txBody>
                  <a:tcPr marL="81638" marR="81638" marT="54801" marB="42456" horzOverflow="overflow">
                    <a:lnL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1pPr>
                      <a:lvl2pPr>
                        <a:spcAft>
                          <a:spcPts val="113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2pPr>
                      <a:lvl3pPr>
                        <a:spcAft>
                          <a:spcPts val="850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3pPr>
                      <a:lvl4pPr>
                        <a:spcAft>
                          <a:spcPts val="57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4pPr>
                      <a:lvl5pPr>
                        <a:spcAft>
                          <a:spcPts val="28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5pPr>
                      <a:lvl6pPr marL="25146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6pPr>
                      <a:lvl7pPr marL="29718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7pPr>
                      <a:lvl8pPr marL="34290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8pPr>
                      <a:lvl9pPr marL="38862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</a:pPr>
                      <a:r>
                        <a:rPr kumimoji="0" lang="tr-TR" altLang="tr-T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Yalnızca yüksek risk </a:t>
                      </a:r>
                      <a:r>
                        <a:rPr kumimoji="0" lang="tr-TR" altLang="tr-T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altındaki </a:t>
                      </a:r>
                      <a:r>
                        <a:rPr kumimoji="0" lang="tr-TR" altLang="tr-T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çocuklarda</a:t>
                      </a:r>
                    </a:p>
                  </a:txBody>
                  <a:tcPr marL="81638" marR="81638" marT="54801" marB="42456" horzOverflow="overflow">
                    <a:lnL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1pPr>
                      <a:lvl2pPr>
                        <a:spcAft>
                          <a:spcPts val="113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2pPr>
                      <a:lvl3pPr>
                        <a:spcAft>
                          <a:spcPts val="850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3pPr>
                      <a:lvl4pPr>
                        <a:spcAft>
                          <a:spcPts val="57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4pPr>
                      <a:lvl5pPr>
                        <a:spcAft>
                          <a:spcPts val="28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5pPr>
                      <a:lvl6pPr marL="25146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6pPr>
                      <a:lvl7pPr marL="29718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7pPr>
                      <a:lvl8pPr marL="34290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8pPr>
                      <a:lvl9pPr marL="38862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</a:pPr>
                      <a:r>
                        <a:rPr kumimoji="0" lang="tr-TR" altLang="tr-TR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Seftriakson</a:t>
                      </a:r>
                      <a:endParaRPr kumimoji="0" lang="tr-TR" altLang="tr-T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Droid Sans Fallback" charset="0"/>
                        <a:cs typeface="Droid Sans Fallback" charset="0"/>
                      </a:endParaRPr>
                    </a:p>
                  </a:txBody>
                  <a:tcPr marL="81638" marR="81638" marT="54801" marB="42456" horzOverflow="overflow">
                    <a:lnL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1pPr>
                      <a:lvl2pPr>
                        <a:spcAft>
                          <a:spcPts val="113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2pPr>
                      <a:lvl3pPr>
                        <a:spcAft>
                          <a:spcPts val="850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3pPr>
                      <a:lvl4pPr>
                        <a:spcAft>
                          <a:spcPts val="57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4pPr>
                      <a:lvl5pPr>
                        <a:spcAft>
                          <a:spcPts val="28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5pPr>
                      <a:lvl6pPr marL="25146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6pPr>
                      <a:lvl7pPr marL="29718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7pPr>
                      <a:lvl8pPr marL="34290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8pPr>
                      <a:lvl9pPr marL="38862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</a:pPr>
                      <a:r>
                        <a:rPr kumimoji="0" lang="tr-TR" altLang="tr-T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Azitromisin</a:t>
                      </a:r>
                      <a:r>
                        <a:rPr kumimoji="0" lang="tr-TR" altLang="tr-TR" sz="1600" b="0" i="0" u="none" strike="noStrike" cap="none" normalizeH="0" baseline="33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2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</a:pPr>
                      <a:r>
                        <a:rPr kumimoji="0" lang="tr-TR" altLang="tr-TR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Kotrimoksazol</a:t>
                      </a:r>
                      <a:endParaRPr kumimoji="0" lang="tr-TR" altLang="tr-T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Droid Sans Fallback" charset="0"/>
                        <a:cs typeface="Droid Sans Fallback" charset="0"/>
                      </a:endParaRPr>
                    </a:p>
                  </a:txBody>
                  <a:tcPr marL="81638" marR="81638" marT="54801" marB="42456" horzOverflow="overflow">
                    <a:lnL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</a:tr>
              <a:tr h="792743"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1pPr>
                      <a:lvl2pPr>
                        <a:spcAft>
                          <a:spcPts val="113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2pPr>
                      <a:lvl3pPr>
                        <a:spcAft>
                          <a:spcPts val="850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3pPr>
                      <a:lvl4pPr>
                        <a:spcAft>
                          <a:spcPts val="57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4pPr>
                      <a:lvl5pPr>
                        <a:spcAft>
                          <a:spcPts val="28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5pPr>
                      <a:lvl6pPr marL="25146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6pPr>
                      <a:lvl7pPr marL="29718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7pPr>
                      <a:lvl8pPr marL="34290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8pPr>
                      <a:lvl9pPr marL="38862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</a:pPr>
                      <a:r>
                        <a:rPr kumimoji="0" lang="tr-TR" altLang="tr-TR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Campylobacter</a:t>
                      </a:r>
                      <a:r>
                        <a:rPr kumimoji="0" lang="tr-TR" altLang="tr-T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 türleri</a:t>
                      </a:r>
                    </a:p>
                  </a:txBody>
                  <a:tcPr marL="81638" marR="81638" marT="54801" marB="42456" horzOverflow="overflow">
                    <a:lnL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1pPr>
                      <a:lvl2pPr>
                        <a:spcAft>
                          <a:spcPts val="113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2pPr>
                      <a:lvl3pPr>
                        <a:spcAft>
                          <a:spcPts val="850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3pPr>
                      <a:lvl4pPr>
                        <a:spcAft>
                          <a:spcPts val="57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4pPr>
                      <a:lvl5pPr>
                        <a:spcAft>
                          <a:spcPts val="28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5pPr>
                      <a:lvl6pPr marL="25146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6pPr>
                      <a:lvl7pPr marL="29718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7pPr>
                      <a:lvl8pPr marL="34290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8pPr>
                      <a:lvl9pPr marL="38862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</a:pPr>
                      <a:r>
                        <a:rPr kumimoji="0" lang="tr-TR" altLang="tr-TR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Dizanterik</a:t>
                      </a:r>
                      <a:r>
                        <a:rPr kumimoji="0" lang="tr-TR" altLang="tr-T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 </a:t>
                      </a:r>
                      <a:r>
                        <a:rPr kumimoji="0" lang="tr-TR" altLang="tr-TR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gastroenterit</a:t>
                      </a:r>
                      <a:r>
                        <a:rPr kumimoji="0" lang="tr-TR" altLang="tr-T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 ve başlangıçtan üç gün içinde</a:t>
                      </a:r>
                    </a:p>
                  </a:txBody>
                  <a:tcPr marL="81638" marR="81638" marT="54801" marB="42456" horzOverflow="overflow">
                    <a:lnL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1pPr>
                      <a:lvl2pPr>
                        <a:spcAft>
                          <a:spcPts val="113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2pPr>
                      <a:lvl3pPr>
                        <a:spcAft>
                          <a:spcPts val="850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3pPr>
                      <a:lvl4pPr>
                        <a:spcAft>
                          <a:spcPts val="57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4pPr>
                      <a:lvl5pPr>
                        <a:spcAft>
                          <a:spcPts val="28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5pPr>
                      <a:lvl6pPr marL="25146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6pPr>
                      <a:lvl7pPr marL="29718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7pPr>
                      <a:lvl8pPr marL="34290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8pPr>
                      <a:lvl9pPr marL="38862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</a:pPr>
                      <a:r>
                        <a:rPr kumimoji="0" lang="tr-TR" altLang="tr-T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Azitromisin</a:t>
                      </a:r>
                      <a:r>
                        <a:rPr kumimoji="0" lang="tr-TR" altLang="tr-TR" sz="1600" b="0" i="0" u="none" strike="noStrike" cap="none" normalizeH="0" baseline="33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2</a:t>
                      </a:r>
                    </a:p>
                  </a:txBody>
                  <a:tcPr marL="81638" marR="81638" marT="54801" marB="42456" horzOverflow="overflow">
                    <a:lnL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1pPr>
                      <a:lvl2pPr>
                        <a:spcAft>
                          <a:spcPts val="113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2pPr>
                      <a:lvl3pPr>
                        <a:spcAft>
                          <a:spcPts val="850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3pPr>
                      <a:lvl4pPr>
                        <a:spcAft>
                          <a:spcPts val="57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4pPr>
                      <a:lvl5pPr>
                        <a:spcAft>
                          <a:spcPts val="28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5pPr>
                      <a:lvl6pPr marL="25146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6pPr>
                      <a:lvl7pPr marL="29718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7pPr>
                      <a:lvl8pPr marL="34290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8pPr>
                      <a:lvl9pPr marL="38862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</a:pPr>
                      <a:r>
                        <a:rPr kumimoji="0" lang="tr-TR" altLang="tr-TR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Doksisiklin</a:t>
                      </a:r>
                      <a:endParaRPr kumimoji="0" lang="tr-TR" altLang="tr-T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Droid Sans Fallback" charset="0"/>
                        <a:cs typeface="Droid Sans Fallback" charset="0"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</a:pPr>
                      <a:r>
                        <a:rPr kumimoji="0" lang="tr-TR" altLang="tr-TR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Siprofloksasin</a:t>
                      </a:r>
                      <a:r>
                        <a:rPr kumimoji="0" lang="tr-TR" altLang="tr-T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*</a:t>
                      </a:r>
                    </a:p>
                  </a:txBody>
                  <a:tcPr marL="81638" marR="81638" marT="54801" marB="42456" horzOverflow="overflow">
                    <a:lnL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613562"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1pPr>
                      <a:lvl2pPr>
                        <a:spcAft>
                          <a:spcPts val="113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2pPr>
                      <a:lvl3pPr>
                        <a:spcAft>
                          <a:spcPts val="850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3pPr>
                      <a:lvl4pPr>
                        <a:spcAft>
                          <a:spcPts val="57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4pPr>
                      <a:lvl5pPr>
                        <a:spcAft>
                          <a:spcPts val="28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5pPr>
                      <a:lvl6pPr marL="25146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6pPr>
                      <a:lvl7pPr marL="29718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7pPr>
                      <a:lvl8pPr marL="34290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8pPr>
                      <a:lvl9pPr marL="38862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</a:pPr>
                      <a:r>
                        <a:rPr kumimoji="0" lang="tr-TR" altLang="tr-T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Shiga toksini üreten </a:t>
                      </a:r>
                      <a:r>
                        <a:rPr kumimoji="0" lang="tr-TR" altLang="tr-TR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Escherichia coli</a:t>
                      </a:r>
                    </a:p>
                  </a:txBody>
                  <a:tcPr marL="81638" marR="81638" marT="54801" marB="42456" horzOverflow="overflow">
                    <a:lnL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1pPr>
                      <a:lvl2pPr>
                        <a:spcAft>
                          <a:spcPts val="113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2pPr>
                      <a:lvl3pPr>
                        <a:spcAft>
                          <a:spcPts val="850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3pPr>
                      <a:lvl4pPr>
                        <a:spcAft>
                          <a:spcPts val="57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4pPr>
                      <a:lvl5pPr>
                        <a:spcAft>
                          <a:spcPts val="28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5pPr>
                      <a:lvl6pPr marL="25146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6pPr>
                      <a:lvl7pPr marL="29718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7pPr>
                      <a:lvl8pPr marL="34290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8pPr>
                      <a:lvl9pPr marL="38862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</a:pPr>
                      <a:r>
                        <a:rPr kumimoji="0" lang="tr-TR" altLang="tr-T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Önerilmez</a:t>
                      </a:r>
                    </a:p>
                  </a:txBody>
                  <a:tcPr marL="81638" marR="81638" marT="54801" marB="42456" horzOverflow="overflow">
                    <a:lnL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1pPr>
                      <a:lvl2pPr>
                        <a:spcAft>
                          <a:spcPts val="113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2pPr>
                      <a:lvl3pPr>
                        <a:spcAft>
                          <a:spcPts val="850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3pPr>
                      <a:lvl4pPr>
                        <a:spcAft>
                          <a:spcPts val="57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4pPr>
                      <a:lvl5pPr>
                        <a:spcAft>
                          <a:spcPts val="28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5pPr>
                      <a:lvl6pPr marL="25146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6pPr>
                      <a:lvl7pPr marL="29718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7pPr>
                      <a:lvl8pPr marL="34290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8pPr>
                      <a:lvl9pPr marL="38862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</a:pPr>
                      <a:r>
                        <a:rPr kumimoji="0" lang="tr-TR" altLang="tr-T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-</a:t>
                      </a:r>
                    </a:p>
                  </a:txBody>
                  <a:tcPr marL="81638" marR="81638" marT="54801" marB="42456" horzOverflow="overflow">
                    <a:lnL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1pPr>
                      <a:lvl2pPr>
                        <a:spcAft>
                          <a:spcPts val="113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2pPr>
                      <a:lvl3pPr>
                        <a:spcAft>
                          <a:spcPts val="850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3pPr>
                      <a:lvl4pPr>
                        <a:spcAft>
                          <a:spcPts val="57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4pPr>
                      <a:lvl5pPr>
                        <a:spcAft>
                          <a:spcPts val="28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5pPr>
                      <a:lvl6pPr marL="25146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6pPr>
                      <a:lvl7pPr marL="29718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7pPr>
                      <a:lvl8pPr marL="34290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8pPr>
                      <a:lvl9pPr marL="38862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</a:pPr>
                      <a:r>
                        <a:rPr kumimoji="0" lang="tr-TR" altLang="tr-T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-</a:t>
                      </a:r>
                    </a:p>
                  </a:txBody>
                  <a:tcPr marL="81638" marR="81638" marT="54801" marB="42456" horzOverflow="overflow">
                    <a:lnL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</a:tr>
              <a:tr h="456446"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1pPr>
                      <a:lvl2pPr>
                        <a:spcAft>
                          <a:spcPts val="113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2pPr>
                      <a:lvl3pPr>
                        <a:spcAft>
                          <a:spcPts val="850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3pPr>
                      <a:lvl4pPr>
                        <a:spcAft>
                          <a:spcPts val="57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4pPr>
                      <a:lvl5pPr>
                        <a:spcAft>
                          <a:spcPts val="28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5pPr>
                      <a:lvl6pPr marL="25146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6pPr>
                      <a:lvl7pPr marL="29718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7pPr>
                      <a:lvl8pPr marL="34290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8pPr>
                      <a:lvl9pPr marL="38862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</a:pPr>
                      <a:r>
                        <a:rPr kumimoji="0" lang="tr-TR" altLang="tr-T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Enterotoksijenik </a:t>
                      </a:r>
                      <a:r>
                        <a:rPr kumimoji="0" lang="tr-TR" altLang="tr-TR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E. coli</a:t>
                      </a:r>
                    </a:p>
                  </a:txBody>
                  <a:tcPr marL="81638" marR="81638" marT="54801" marB="42456" horzOverflow="overflow">
                    <a:lnL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1pPr>
                      <a:lvl2pPr>
                        <a:spcAft>
                          <a:spcPts val="113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2pPr>
                      <a:lvl3pPr>
                        <a:spcAft>
                          <a:spcPts val="850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3pPr>
                      <a:lvl4pPr>
                        <a:spcAft>
                          <a:spcPts val="57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4pPr>
                      <a:lvl5pPr>
                        <a:spcAft>
                          <a:spcPts val="28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5pPr>
                      <a:lvl6pPr marL="25146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6pPr>
                      <a:lvl7pPr marL="29718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7pPr>
                      <a:lvl8pPr marL="34290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8pPr>
                      <a:lvl9pPr marL="38862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</a:pPr>
                      <a:r>
                        <a:rPr kumimoji="0" lang="tr-TR" altLang="tr-T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Esas olarak turist </a:t>
                      </a:r>
                      <a:r>
                        <a:rPr kumimoji="0" lang="tr-TR" altLang="tr-TR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diyaresi</a:t>
                      </a:r>
                      <a:r>
                        <a:rPr kumimoji="0" lang="tr-TR" altLang="tr-T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 için</a:t>
                      </a:r>
                    </a:p>
                  </a:txBody>
                  <a:tcPr marL="81638" marR="81638" marT="54801" marB="42456" horzOverflow="overflow">
                    <a:lnL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1pPr>
                      <a:lvl2pPr>
                        <a:spcAft>
                          <a:spcPts val="113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2pPr>
                      <a:lvl3pPr>
                        <a:spcAft>
                          <a:spcPts val="850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3pPr>
                      <a:lvl4pPr>
                        <a:spcAft>
                          <a:spcPts val="57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4pPr>
                      <a:lvl5pPr>
                        <a:spcAft>
                          <a:spcPts val="28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5pPr>
                      <a:lvl6pPr marL="25146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6pPr>
                      <a:lvl7pPr marL="29718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7pPr>
                      <a:lvl8pPr marL="34290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8pPr>
                      <a:lvl9pPr marL="38862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</a:pPr>
                      <a:r>
                        <a:rPr kumimoji="0" lang="tr-TR" altLang="tr-T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Azitromisin</a:t>
                      </a:r>
                      <a:r>
                        <a:rPr kumimoji="0" lang="tr-TR" altLang="tr-TR" sz="1600" b="0" i="0" u="none" strike="noStrike" cap="none" normalizeH="0" baseline="33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2</a:t>
                      </a:r>
                    </a:p>
                  </a:txBody>
                  <a:tcPr marL="81638" marR="81638" marT="54801" marB="42456" horzOverflow="overflow">
                    <a:lnL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1pPr>
                      <a:lvl2pPr>
                        <a:spcAft>
                          <a:spcPts val="113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2pPr>
                      <a:lvl3pPr>
                        <a:spcAft>
                          <a:spcPts val="850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3pPr>
                      <a:lvl4pPr>
                        <a:spcAft>
                          <a:spcPts val="57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4pPr>
                      <a:lvl5pPr>
                        <a:spcAft>
                          <a:spcPts val="28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5pPr>
                      <a:lvl6pPr marL="25146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6pPr>
                      <a:lvl7pPr marL="29718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7pPr>
                      <a:lvl8pPr marL="34290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8pPr>
                      <a:lvl9pPr marL="38862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</a:pPr>
                      <a:r>
                        <a:rPr kumimoji="0" lang="tr-TR" altLang="tr-T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Sefiksim</a:t>
                      </a:r>
                    </a:p>
                  </a:txBody>
                  <a:tcPr marL="81638" marR="81638" marT="54801" marB="42456" horzOverflow="overflow">
                    <a:lnL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613562"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1pPr>
                      <a:lvl2pPr>
                        <a:spcAft>
                          <a:spcPts val="113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2pPr>
                      <a:lvl3pPr>
                        <a:spcAft>
                          <a:spcPts val="850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3pPr>
                      <a:lvl4pPr>
                        <a:spcAft>
                          <a:spcPts val="57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4pPr>
                      <a:lvl5pPr>
                        <a:spcAft>
                          <a:spcPts val="28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5pPr>
                      <a:lvl6pPr marL="25146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6pPr>
                      <a:lvl7pPr marL="29718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7pPr>
                      <a:lvl8pPr marL="34290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8pPr>
                      <a:lvl9pPr marL="38862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</a:pPr>
                      <a:r>
                        <a:rPr kumimoji="0" lang="tr-TR" altLang="tr-TR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Vibrio cholerae</a:t>
                      </a:r>
                    </a:p>
                  </a:txBody>
                  <a:tcPr marL="81638" marR="81638" marT="54801" marB="42456" horzOverflow="overflow">
                    <a:lnL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1pPr>
                      <a:lvl2pPr>
                        <a:spcAft>
                          <a:spcPts val="113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2pPr>
                      <a:lvl3pPr>
                        <a:spcAft>
                          <a:spcPts val="850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3pPr>
                      <a:lvl4pPr>
                        <a:spcAft>
                          <a:spcPts val="57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4pPr>
                      <a:lvl5pPr>
                        <a:spcAft>
                          <a:spcPts val="28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5pPr>
                      <a:lvl6pPr marL="25146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6pPr>
                      <a:lvl7pPr marL="29718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7pPr>
                      <a:lvl8pPr marL="34290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8pPr>
                      <a:lvl9pPr marL="38862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</a:pPr>
                      <a:r>
                        <a:rPr kumimoji="0" lang="tr-TR" altLang="tr-T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Kanıtlanmış ve şüpheli enfeksiyon</a:t>
                      </a:r>
                    </a:p>
                  </a:txBody>
                  <a:tcPr marL="81638" marR="81638" marT="54801" marB="42456" horzOverflow="overflow">
                    <a:lnL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1pPr>
                      <a:lvl2pPr>
                        <a:spcAft>
                          <a:spcPts val="113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2pPr>
                      <a:lvl3pPr>
                        <a:spcAft>
                          <a:spcPts val="850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3pPr>
                      <a:lvl4pPr>
                        <a:spcAft>
                          <a:spcPts val="57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4pPr>
                      <a:lvl5pPr>
                        <a:spcAft>
                          <a:spcPts val="28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5pPr>
                      <a:lvl6pPr marL="25146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6pPr>
                      <a:lvl7pPr marL="29718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7pPr>
                      <a:lvl8pPr marL="34290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8pPr>
                      <a:lvl9pPr marL="38862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</a:pPr>
                      <a:r>
                        <a:rPr kumimoji="0" lang="tr-TR" altLang="tr-T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Azitromisin</a:t>
                      </a:r>
                      <a:r>
                        <a:rPr kumimoji="0" lang="tr-TR" altLang="tr-TR" sz="1600" b="0" i="0" u="none" strike="noStrike" cap="none" normalizeH="0" baseline="33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2</a:t>
                      </a:r>
                    </a:p>
                  </a:txBody>
                  <a:tcPr marL="81638" marR="81638" marT="54801" marB="42456" horzOverflow="overflow">
                    <a:lnL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1pPr>
                      <a:lvl2pPr>
                        <a:spcAft>
                          <a:spcPts val="113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2pPr>
                      <a:lvl3pPr>
                        <a:spcAft>
                          <a:spcPts val="850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3pPr>
                      <a:lvl4pPr>
                        <a:spcAft>
                          <a:spcPts val="57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4pPr>
                      <a:lvl5pPr>
                        <a:spcAft>
                          <a:spcPts val="28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5pPr>
                      <a:lvl6pPr marL="25146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6pPr>
                      <a:lvl7pPr marL="29718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7pPr>
                      <a:lvl8pPr marL="34290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8pPr>
                      <a:lvl9pPr marL="38862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</a:pPr>
                      <a:r>
                        <a:rPr kumimoji="0" lang="tr-TR" altLang="tr-TR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Doksisiklin</a:t>
                      </a:r>
                      <a:endParaRPr kumimoji="0" lang="tr-TR" altLang="tr-T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Droid Sans Fallback" charset="0"/>
                        <a:cs typeface="Droid Sans Fallback" charset="0"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</a:pPr>
                      <a:r>
                        <a:rPr kumimoji="0" lang="tr-TR" altLang="tr-TR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Siprofloksasin</a:t>
                      </a:r>
                      <a:r>
                        <a:rPr kumimoji="0" lang="tr-TR" altLang="tr-T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*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</a:pPr>
                      <a:r>
                        <a:rPr kumimoji="0" lang="tr-TR" altLang="tr-TR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Kotrimoksazol</a:t>
                      </a:r>
                      <a:endParaRPr kumimoji="0" lang="tr-TR" altLang="tr-T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Droid Sans Fallback" charset="0"/>
                        <a:cs typeface="Droid Sans Fallback" charset="0"/>
                      </a:endParaRPr>
                    </a:p>
                  </a:txBody>
                  <a:tcPr marL="81638" marR="81638" marT="54801" marB="42456" horzOverflow="overflow">
                    <a:lnL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</a:tr>
              <a:tr h="434382"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1pPr>
                      <a:lvl2pPr>
                        <a:spcAft>
                          <a:spcPts val="113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2pPr>
                      <a:lvl3pPr>
                        <a:spcAft>
                          <a:spcPts val="850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3pPr>
                      <a:lvl4pPr>
                        <a:spcAft>
                          <a:spcPts val="57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4pPr>
                      <a:lvl5pPr>
                        <a:spcAft>
                          <a:spcPts val="28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5pPr>
                      <a:lvl6pPr marL="25146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6pPr>
                      <a:lvl7pPr marL="29718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7pPr>
                      <a:lvl8pPr marL="34290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8pPr>
                      <a:lvl9pPr marL="38862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</a:pPr>
                      <a:r>
                        <a:rPr kumimoji="0" lang="tr-TR" altLang="tr-TR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Clostridium difficile</a:t>
                      </a:r>
                    </a:p>
                  </a:txBody>
                  <a:tcPr marL="81638" marR="81638" marT="54801" marB="42456" horzOverflow="overflow">
                    <a:lnL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1pPr>
                      <a:lvl2pPr>
                        <a:spcAft>
                          <a:spcPts val="113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2pPr>
                      <a:lvl3pPr>
                        <a:spcAft>
                          <a:spcPts val="850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3pPr>
                      <a:lvl4pPr>
                        <a:spcAft>
                          <a:spcPts val="57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4pPr>
                      <a:lvl5pPr>
                        <a:spcAft>
                          <a:spcPts val="28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5pPr>
                      <a:lvl6pPr marL="25146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6pPr>
                      <a:lvl7pPr marL="29718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7pPr>
                      <a:lvl8pPr marL="34290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8pPr>
                      <a:lvl9pPr marL="38862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</a:pPr>
                      <a:r>
                        <a:rPr kumimoji="0" lang="tr-TR" altLang="tr-T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Orta /ağır vakalar için</a:t>
                      </a:r>
                    </a:p>
                  </a:txBody>
                  <a:tcPr marL="81638" marR="81638" marT="54801" marB="42456" horzOverflow="overflow">
                    <a:lnL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1pPr>
                      <a:lvl2pPr>
                        <a:spcAft>
                          <a:spcPts val="113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2pPr>
                      <a:lvl3pPr>
                        <a:spcAft>
                          <a:spcPts val="850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3pPr>
                      <a:lvl4pPr>
                        <a:spcAft>
                          <a:spcPts val="57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4pPr>
                      <a:lvl5pPr>
                        <a:spcAft>
                          <a:spcPts val="28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5pPr>
                      <a:lvl6pPr marL="25146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6pPr>
                      <a:lvl7pPr marL="29718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7pPr>
                      <a:lvl8pPr marL="34290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8pPr>
                      <a:lvl9pPr marL="38862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</a:pPr>
                      <a:r>
                        <a:rPr kumimoji="0" lang="tr-TR" altLang="tr-T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Metronidazol</a:t>
                      </a:r>
                    </a:p>
                  </a:txBody>
                  <a:tcPr marL="81638" marR="81638" marT="54801" marB="42456" horzOverflow="overflow">
                    <a:lnL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1pPr>
                      <a:lvl2pPr>
                        <a:spcAft>
                          <a:spcPts val="113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2pPr>
                      <a:lvl3pPr>
                        <a:spcAft>
                          <a:spcPts val="850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3pPr>
                      <a:lvl4pPr>
                        <a:spcAft>
                          <a:spcPts val="575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4pPr>
                      <a:lvl5pPr>
                        <a:spcAft>
                          <a:spcPts val="288"/>
                        </a:spcAft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5pPr>
                      <a:lvl6pPr marL="25146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6pPr>
                      <a:lvl7pPr marL="29718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7pPr>
                      <a:lvl8pPr marL="34290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8pPr>
                      <a:lvl9pPr marL="3886200" indent="-228600" defTabSz="449263" fontAlgn="base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  <a:defRPr>
                          <a:solidFill>
                            <a:srgbClr val="000000"/>
                          </a:solidFill>
                          <a:latin typeface="Arial" charset="0"/>
                          <a:ea typeface="Droid Sans Fallback" charset="0"/>
                          <a:cs typeface="Droid Sans Fallback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9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</a:tabLst>
                      </a:pPr>
                      <a:r>
                        <a:rPr kumimoji="0" lang="tr-TR" altLang="tr-TR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Droid Sans Fallback" charset="0"/>
                          <a:cs typeface="Droid Sans Fallback" charset="0"/>
                        </a:rPr>
                        <a:t>Vankomisin</a:t>
                      </a:r>
                      <a:endParaRPr kumimoji="0" lang="tr-TR" altLang="tr-T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Droid Sans Fallback" charset="0"/>
                        <a:cs typeface="Droid Sans Fallback" charset="0"/>
                      </a:endParaRPr>
                    </a:p>
                  </a:txBody>
                  <a:tcPr marL="81638" marR="81638" marT="54801" marB="42456" horzOverflow="overflow">
                    <a:lnL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</a:tbl>
          </a:graphicData>
        </a:graphic>
      </p:graphicFrame>
      <p:sp>
        <p:nvSpPr>
          <p:cNvPr id="2" name="Metin kutusu 1"/>
          <p:cNvSpPr txBox="1"/>
          <p:nvPr/>
        </p:nvSpPr>
        <p:spPr>
          <a:xfrm>
            <a:off x="251520" y="6290156"/>
            <a:ext cx="66967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dirty="0" smtClean="0"/>
              <a:t>1-  12 mg/kg 1. gün sonraki 4 gün 6 mg/kg</a:t>
            </a:r>
          </a:p>
          <a:p>
            <a:r>
              <a:rPr lang="tr-TR" sz="1400" dirty="0" smtClean="0"/>
              <a:t>2- 10mg/kg , 3 gün süre ile</a:t>
            </a:r>
          </a:p>
        </p:txBody>
      </p:sp>
      <p:sp>
        <p:nvSpPr>
          <p:cNvPr id="3" name="Dikdörtgen 2"/>
          <p:cNvSpPr/>
          <p:nvPr/>
        </p:nvSpPr>
        <p:spPr>
          <a:xfrm>
            <a:off x="7024840" y="6525344"/>
            <a:ext cx="10035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r-TR" dirty="0">
                <a:solidFill>
                  <a:prstClr val="black"/>
                </a:solidFill>
              </a:rPr>
              <a:t>*&gt;17 yaş</a:t>
            </a:r>
          </a:p>
        </p:txBody>
      </p:sp>
    </p:spTree>
    <p:extLst>
      <p:ext uri="{BB962C8B-B14F-4D97-AF65-F5344CB8AC3E}">
        <p14:creationId xmlns="" xmlns:p14="http://schemas.microsoft.com/office/powerpoint/2010/main" val="28597525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52774"/>
            <a:ext cx="5616624" cy="6416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7775839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331640" y="413792"/>
            <a:ext cx="8229600" cy="1070992"/>
          </a:xfrm>
        </p:spPr>
        <p:txBody>
          <a:bodyPr>
            <a:noAutofit/>
          </a:bodyPr>
          <a:lstStyle/>
          <a:p>
            <a:r>
              <a:rPr lang="tr-TR" sz="2200" dirty="0" smtClean="0">
                <a:solidFill>
                  <a:srgbClr val="FF0000"/>
                </a:solidFill>
              </a:rPr>
              <a:t>Erişkin Akut Enfeksiyöz İshallerde</a:t>
            </a:r>
            <a:br>
              <a:rPr lang="tr-TR" sz="2200" dirty="0" smtClean="0">
                <a:solidFill>
                  <a:srgbClr val="FF0000"/>
                </a:solidFill>
              </a:rPr>
            </a:br>
            <a:r>
              <a:rPr lang="tr-TR" sz="2200" dirty="0" smtClean="0">
                <a:solidFill>
                  <a:schemeClr val="tx1"/>
                </a:solidFill>
              </a:rPr>
              <a:t>(</a:t>
            </a:r>
            <a:r>
              <a:rPr lang="tr-TR" sz="2200" dirty="0">
                <a:solidFill>
                  <a:schemeClr val="tx1"/>
                </a:solidFill>
              </a:rPr>
              <a:t>kolera, şigelloz, </a:t>
            </a:r>
            <a:r>
              <a:rPr lang="tr-TR" sz="2200" dirty="0" smtClean="0">
                <a:solidFill>
                  <a:schemeClr val="tx1"/>
                </a:solidFill>
              </a:rPr>
              <a:t>yersinyoz</a:t>
            </a:r>
            <a:r>
              <a:rPr lang="tr-TR" sz="2200" dirty="0">
                <a:solidFill>
                  <a:schemeClr val="tx1"/>
                </a:solidFill>
              </a:rPr>
              <a:t>, </a:t>
            </a:r>
            <a:r>
              <a:rPr lang="tr-TR" sz="2200" dirty="0" err="1" smtClean="0">
                <a:solidFill>
                  <a:schemeClr val="tx1"/>
                </a:solidFill>
              </a:rPr>
              <a:t>salmonelloz</a:t>
            </a:r>
            <a:r>
              <a:rPr lang="tr-TR" sz="2200" dirty="0" smtClean="0">
                <a:solidFill>
                  <a:schemeClr val="tx1"/>
                </a:solidFill>
              </a:rPr>
              <a:t> düşünüldüğünde) </a:t>
            </a:r>
            <a:r>
              <a:rPr lang="tr-TR" sz="2200" dirty="0" smtClean="0">
                <a:solidFill>
                  <a:schemeClr val="tx1"/>
                </a:solidFill>
              </a:rPr>
              <a:t/>
            </a:r>
            <a:br>
              <a:rPr lang="tr-TR" sz="2200" dirty="0" smtClean="0">
                <a:solidFill>
                  <a:schemeClr val="tx1"/>
                </a:solidFill>
              </a:rPr>
            </a:br>
            <a:r>
              <a:rPr lang="tr-TR" sz="2200" dirty="0" smtClean="0">
                <a:solidFill>
                  <a:srgbClr val="FF0000"/>
                </a:solidFill>
              </a:rPr>
              <a:t>Ampirik </a:t>
            </a:r>
            <a:r>
              <a:rPr lang="tr-TR" sz="2200" dirty="0" err="1" smtClean="0">
                <a:solidFill>
                  <a:srgbClr val="FF0000"/>
                </a:solidFill>
              </a:rPr>
              <a:t>Antimikrobiyal</a:t>
            </a:r>
            <a:r>
              <a:rPr lang="tr-TR" sz="2200" dirty="0" smtClean="0">
                <a:solidFill>
                  <a:srgbClr val="FF0000"/>
                </a:solidFill>
              </a:rPr>
              <a:t> </a:t>
            </a:r>
            <a:r>
              <a:rPr lang="tr-TR" sz="2200" dirty="0" smtClean="0">
                <a:solidFill>
                  <a:srgbClr val="FF0000"/>
                </a:solidFill>
              </a:rPr>
              <a:t>Tedavi </a:t>
            </a:r>
            <a:endParaRPr lang="tr-TR" sz="2200" dirty="0">
              <a:solidFill>
                <a:srgbClr val="FF0000"/>
              </a:solidFill>
            </a:endParaRPr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949664936"/>
              </p:ext>
            </p:extLst>
          </p:nvPr>
        </p:nvGraphicFramePr>
        <p:xfrm>
          <a:off x="611560" y="1700808"/>
          <a:ext cx="8229600" cy="3596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endParaRPr lang="tr-TR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 sz="2400" b="1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sz="2400" b="1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Siprofloksasin</a:t>
                      </a:r>
                      <a:r>
                        <a:rPr lang="tr-TR" sz="240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			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40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2x500 mg, oral </a:t>
                      </a:r>
                      <a:endParaRPr lang="tr-TR" sz="2400" b="1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tr-TR" sz="2400" b="1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tr-TR" sz="240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 – 5 gün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tr-TR" sz="240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Tifo ve </a:t>
                      </a:r>
                      <a:r>
                        <a:rPr lang="tr-TR" sz="2400" b="1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paratifoda</a:t>
                      </a:r>
                      <a:r>
                        <a:rPr lang="tr-TR" sz="240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7-10 gün</a:t>
                      </a:r>
                      <a:endParaRPr lang="tr-TR" sz="24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sz="2400" b="1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Ofloksasin</a:t>
                      </a:r>
                      <a:r>
                        <a:rPr lang="tr-TR" sz="240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tr-TR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40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2x200 mg, oral </a:t>
                      </a:r>
                      <a:endParaRPr lang="tr-TR" sz="2400" b="1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 sz="24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tr-TR" sz="2400" b="1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tr-TR" sz="240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TMP/SMX </a:t>
                      </a:r>
                      <a:endParaRPr lang="tr-TR" sz="2000" b="0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tr-TR" sz="200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(direnç  &lt; </a:t>
                      </a:r>
                      <a:r>
                        <a:rPr lang="tr-TR" sz="200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% 10-20 </a:t>
                      </a:r>
                      <a:r>
                        <a:rPr lang="tr-TR" sz="200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ise) </a:t>
                      </a:r>
                      <a:r>
                        <a:rPr lang="tr-TR" sz="24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  <a:endParaRPr lang="tr-TR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 sz="2400" b="1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tr-TR" sz="240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2x160/800 mg, oral </a:t>
                      </a:r>
                      <a:r>
                        <a:rPr lang="tr-TR" sz="24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  <a:endParaRPr lang="tr-TR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2400" b="1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40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 – 5 gün </a:t>
                      </a:r>
                      <a:r>
                        <a:rPr lang="tr-TR" sz="24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tr-TR" sz="24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881826" y="5805263"/>
            <a:ext cx="76328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>
                <a:solidFill>
                  <a:srgbClr val="FF0000"/>
                </a:solidFill>
              </a:rPr>
              <a:t>ANTİPARAZİTER TEDAVİ ÖNERİSİ YOKTUR!</a:t>
            </a:r>
            <a:endParaRPr lang="tr-TR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83632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403648" y="188640"/>
            <a:ext cx="5472608" cy="648072"/>
          </a:xfrm>
        </p:spPr>
        <p:txBody>
          <a:bodyPr>
            <a:normAutofit/>
          </a:bodyPr>
          <a:lstStyle/>
          <a:p>
            <a:r>
              <a:rPr lang="tr-TR" sz="3200" dirty="0" smtClean="0">
                <a:solidFill>
                  <a:srgbClr val="FF0000"/>
                </a:solidFill>
              </a:rPr>
              <a:t>Pratikte Reçetelenen</a:t>
            </a:r>
            <a:endParaRPr lang="tr-TR" sz="3200" dirty="0">
              <a:solidFill>
                <a:srgbClr val="FF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392488"/>
          </a:xfrm>
        </p:spPr>
        <p:txBody>
          <a:bodyPr>
            <a:noAutofit/>
          </a:bodyPr>
          <a:lstStyle/>
          <a:p>
            <a:pPr algn="ctr"/>
            <a:r>
              <a:rPr lang="tr-TR" dirty="0" smtClean="0"/>
              <a:t>Siprofloksasin + Ornidazol</a:t>
            </a:r>
          </a:p>
          <a:p>
            <a:pPr marL="0" indent="0" algn="ctr">
              <a:buNone/>
            </a:pPr>
            <a:endParaRPr lang="tr-TR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tr-TR" dirty="0" smtClean="0">
                <a:solidFill>
                  <a:srgbClr val="FF0000"/>
                </a:solidFill>
              </a:rPr>
              <a:t>Özetle</a:t>
            </a:r>
          </a:p>
          <a:p>
            <a:pPr marL="0" indent="0" algn="ctr">
              <a:buNone/>
            </a:pPr>
            <a:endParaRPr lang="tr-TR" dirty="0" smtClean="0">
              <a:solidFill>
                <a:srgbClr val="FF0000"/>
              </a:solidFill>
            </a:endParaRPr>
          </a:p>
          <a:p>
            <a:pPr algn="ctr">
              <a:spcBef>
                <a:spcPts val="0"/>
              </a:spcBef>
            </a:pPr>
            <a:r>
              <a:rPr lang="tr-TR" dirty="0"/>
              <a:t>Cipro ® + Biteral ® !!!!</a:t>
            </a:r>
          </a:p>
          <a:p>
            <a:pPr marL="0" indent="0" algn="ctr">
              <a:buNone/>
            </a:pPr>
            <a:endParaRPr lang="tr-TR" dirty="0"/>
          </a:p>
          <a:p>
            <a:pPr algn="ctr"/>
            <a:endParaRPr lang="tr-TR" b="1" dirty="0" smtClean="0"/>
          </a:p>
          <a:p>
            <a:pPr marL="0" indent="0" algn="ctr">
              <a:buNone/>
            </a:pPr>
            <a:r>
              <a:rPr lang="tr-TR" b="1" i="1" dirty="0" smtClean="0">
                <a:solidFill>
                  <a:srgbClr val="FF0000"/>
                </a:solidFill>
              </a:rPr>
              <a:t>Hangi etkene yönelik?</a:t>
            </a:r>
          </a:p>
        </p:txBody>
      </p:sp>
    </p:spTree>
    <p:extLst>
      <p:ext uri="{BB962C8B-B14F-4D97-AF65-F5344CB8AC3E}">
        <p14:creationId xmlns="" xmlns:p14="http://schemas.microsoft.com/office/powerpoint/2010/main" val="177249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365448" y="116632"/>
            <a:ext cx="7239000" cy="1152128"/>
          </a:xfrm>
        </p:spPr>
        <p:txBody>
          <a:bodyPr>
            <a:normAutofit/>
          </a:bodyPr>
          <a:lstStyle/>
          <a:p>
            <a:r>
              <a:rPr lang="tr-TR" sz="3000" dirty="0" smtClean="0">
                <a:solidFill>
                  <a:srgbClr val="FF0000"/>
                </a:solidFill>
              </a:rPr>
              <a:t>Amipli </a:t>
            </a:r>
            <a:r>
              <a:rPr lang="tr-TR" sz="3000" dirty="0" smtClean="0">
                <a:solidFill>
                  <a:srgbClr val="FF0000"/>
                </a:solidFill>
              </a:rPr>
              <a:t>Dizanteride </a:t>
            </a:r>
            <a:r>
              <a:rPr lang="tr-TR" sz="3000" dirty="0" err="1" smtClean="0">
                <a:solidFill>
                  <a:srgbClr val="FF0000"/>
                </a:solidFill>
              </a:rPr>
              <a:t>Antimikrobiyal</a:t>
            </a:r>
            <a:r>
              <a:rPr lang="tr-TR" sz="3000" dirty="0" smtClean="0">
                <a:solidFill>
                  <a:srgbClr val="FF0000"/>
                </a:solidFill>
              </a:rPr>
              <a:t> Tedavi </a:t>
            </a:r>
            <a:r>
              <a:rPr lang="tr-TR" sz="3000" dirty="0" smtClean="0">
                <a:solidFill>
                  <a:srgbClr val="FF0000"/>
                </a:solidFill>
              </a:rPr>
              <a:t/>
            </a:r>
            <a:br>
              <a:rPr lang="tr-TR" sz="3000" dirty="0" smtClean="0">
                <a:solidFill>
                  <a:srgbClr val="FF0000"/>
                </a:solidFill>
              </a:rPr>
            </a:br>
            <a:endParaRPr lang="tr-TR" sz="3000" dirty="0">
              <a:solidFill>
                <a:srgbClr val="FF0000"/>
              </a:solidFill>
            </a:endParaRPr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979211791"/>
              </p:ext>
            </p:extLst>
          </p:nvPr>
        </p:nvGraphicFramePr>
        <p:xfrm>
          <a:off x="457200" y="1268760"/>
          <a:ext cx="8229600" cy="2103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r>
                        <a:rPr lang="tr-TR" sz="2400" b="1" dirty="0" smtClean="0"/>
                        <a:t>Ajan</a:t>
                      </a:r>
                      <a:endParaRPr lang="tr-TR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400" b="1" dirty="0" smtClean="0"/>
                        <a:t>Doz</a:t>
                      </a:r>
                      <a:endParaRPr lang="tr-TR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400" b="1" dirty="0" smtClean="0"/>
                        <a:t>Süre</a:t>
                      </a:r>
                      <a:endParaRPr lang="tr-TR" sz="24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sz="2400" b="1" dirty="0" err="1" smtClean="0"/>
                        <a:t>Metronidazol</a:t>
                      </a:r>
                      <a:endParaRPr lang="tr-TR" sz="2400" b="1" dirty="0" smtClean="0"/>
                    </a:p>
                    <a:p>
                      <a:endParaRPr lang="tr-TR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400" b="1" dirty="0" smtClean="0"/>
                        <a:t>3 x 500 -750 mg</a:t>
                      </a:r>
                      <a:endParaRPr lang="tr-TR" sz="2400" b="1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tr-TR" sz="2400" b="1" dirty="0" smtClean="0"/>
                    </a:p>
                    <a:p>
                      <a:r>
                        <a:rPr lang="tr-TR" sz="2400" b="1" dirty="0" smtClean="0"/>
                        <a:t>           10 gün</a:t>
                      </a:r>
                      <a:endParaRPr lang="tr-TR" sz="24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sz="2400" b="1" dirty="0" err="1" smtClean="0"/>
                        <a:t>Ornidazol</a:t>
                      </a:r>
                      <a:endParaRPr lang="tr-TR" sz="2400" b="1" dirty="0" smtClean="0"/>
                    </a:p>
                    <a:p>
                      <a:endParaRPr lang="tr-TR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400" b="1" dirty="0" smtClean="0"/>
                        <a:t>2 x 500 mg</a:t>
                      </a:r>
                      <a:endParaRPr lang="tr-TR" sz="2400" b="1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Başlık 1"/>
          <p:cNvSpPr txBox="1">
            <a:spLocks/>
          </p:cNvSpPr>
          <p:nvPr/>
        </p:nvSpPr>
        <p:spPr>
          <a:xfrm>
            <a:off x="482352" y="3573016"/>
            <a:ext cx="8229600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000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3200" dirty="0" err="1" smtClean="0"/>
              <a:t>Giyardiyazda</a:t>
            </a:r>
            <a:r>
              <a:rPr lang="tr-TR" sz="3200" dirty="0" smtClean="0"/>
              <a:t> </a:t>
            </a:r>
            <a:r>
              <a:rPr lang="tr-TR" sz="3200" dirty="0" err="1" smtClean="0"/>
              <a:t>antimikrobiyal</a:t>
            </a:r>
            <a:r>
              <a:rPr lang="tr-TR" sz="3200" dirty="0" smtClean="0"/>
              <a:t> tedavi </a:t>
            </a:r>
            <a:endParaRPr lang="tr-TR" sz="3200" dirty="0"/>
          </a:p>
        </p:txBody>
      </p:sp>
      <p:graphicFrame>
        <p:nvGraphicFramePr>
          <p:cNvPr id="7" name="İçerik Yer Tutucusu 3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494741894"/>
              </p:ext>
            </p:extLst>
          </p:nvPr>
        </p:nvGraphicFramePr>
        <p:xfrm>
          <a:off x="482352" y="4437112"/>
          <a:ext cx="8229600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r>
                        <a:rPr lang="tr-TR" sz="2400" dirty="0" smtClean="0"/>
                        <a:t>Ajan</a:t>
                      </a:r>
                      <a:endParaRPr lang="tr-T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400" dirty="0" smtClean="0"/>
                        <a:t>Doz</a:t>
                      </a:r>
                      <a:endParaRPr lang="tr-T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400" dirty="0" smtClean="0"/>
                        <a:t>Süre</a:t>
                      </a:r>
                      <a:endParaRPr lang="tr-TR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sz="2400" b="1" dirty="0" err="1" smtClean="0"/>
                        <a:t>Metronidazol</a:t>
                      </a:r>
                      <a:endParaRPr lang="tr-TR" sz="2400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400" b="1" dirty="0" smtClean="0"/>
                        <a:t>2 x 500 mg, </a:t>
                      </a:r>
                      <a:r>
                        <a:rPr lang="tr-TR" sz="2400" b="1" dirty="0" err="1" smtClean="0"/>
                        <a:t>p.o</a:t>
                      </a:r>
                      <a:r>
                        <a:rPr lang="tr-TR" sz="2400" b="1" dirty="0" smtClean="0"/>
                        <a:t>.</a:t>
                      </a:r>
                      <a:endParaRPr lang="tr-TR" sz="2400" b="1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tr-TR" sz="2400" b="1" dirty="0" smtClean="0"/>
                    </a:p>
                    <a:p>
                      <a:r>
                        <a:rPr lang="tr-TR" sz="2400" b="1" dirty="0" smtClean="0"/>
                        <a:t>         5 gün</a:t>
                      </a:r>
                      <a:endParaRPr lang="tr-TR" sz="24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sz="2400" b="1" dirty="0" err="1" smtClean="0"/>
                        <a:t>Ornidazol</a:t>
                      </a:r>
                      <a:endParaRPr lang="tr-TR" sz="2400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400" b="1" dirty="0" smtClean="0"/>
                        <a:t>2 x 250 mg, </a:t>
                      </a:r>
                      <a:r>
                        <a:rPr lang="tr-TR" sz="2400" b="1" dirty="0" err="1" smtClean="0"/>
                        <a:t>p.o</a:t>
                      </a:r>
                      <a:r>
                        <a:rPr lang="tr-TR" sz="2400" b="1" dirty="0" smtClean="0"/>
                        <a:t>.</a:t>
                      </a:r>
                      <a:endParaRPr lang="tr-TR" sz="2400" b="1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sz="2400" b="1" dirty="0" err="1" smtClean="0"/>
                        <a:t>Seknidazol</a:t>
                      </a:r>
                      <a:endParaRPr lang="tr-TR" sz="2400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400" b="1" dirty="0" smtClean="0"/>
                        <a:t>2 gr</a:t>
                      </a:r>
                      <a:endParaRPr lang="tr-TR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400" b="1" dirty="0" smtClean="0"/>
                        <a:t>Tek doz</a:t>
                      </a:r>
                      <a:endParaRPr lang="tr-TR" sz="24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152080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382960" y="188640"/>
            <a:ext cx="8229600" cy="648072"/>
          </a:xfrm>
        </p:spPr>
        <p:txBody>
          <a:bodyPr>
            <a:normAutofit/>
          </a:bodyPr>
          <a:lstStyle/>
          <a:p>
            <a:r>
              <a:rPr lang="tr-TR" sz="3200" dirty="0" smtClean="0">
                <a:solidFill>
                  <a:srgbClr val="FF0000"/>
                </a:solidFill>
              </a:rPr>
              <a:t>Pratikte Reçetelenen</a:t>
            </a:r>
            <a:endParaRPr lang="tr-TR" sz="3200" dirty="0">
              <a:solidFill>
                <a:srgbClr val="FF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608512"/>
          </a:xfrm>
        </p:spPr>
        <p:txBody>
          <a:bodyPr>
            <a:normAutofit fontScale="70000" lnSpcReduction="20000"/>
          </a:bodyPr>
          <a:lstStyle/>
          <a:p>
            <a:pPr algn="ctr"/>
            <a:r>
              <a:rPr lang="tr-TR" sz="8000" dirty="0" smtClean="0"/>
              <a:t>Siprofloksasin + Ornidazol</a:t>
            </a:r>
          </a:p>
          <a:p>
            <a:pPr marL="0" indent="0" algn="ctr">
              <a:buNone/>
            </a:pPr>
            <a:endParaRPr lang="tr-TR" sz="5100" dirty="0" smtClean="0"/>
          </a:p>
          <a:p>
            <a:pPr marL="0" indent="0" algn="ctr">
              <a:buNone/>
            </a:pPr>
            <a:endParaRPr lang="tr-TR" sz="5100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tr-TR" sz="5100" dirty="0" smtClean="0">
                <a:solidFill>
                  <a:srgbClr val="FF0000"/>
                </a:solidFill>
              </a:rPr>
              <a:t>Özetle</a:t>
            </a:r>
          </a:p>
          <a:p>
            <a:pPr marL="0" indent="0" algn="ctr">
              <a:buNone/>
            </a:pPr>
            <a:endParaRPr lang="tr-TR" sz="5100" dirty="0" smtClean="0">
              <a:solidFill>
                <a:srgbClr val="FF0000"/>
              </a:solidFill>
            </a:endParaRPr>
          </a:p>
          <a:p>
            <a:pPr algn="ctr">
              <a:spcBef>
                <a:spcPts val="0"/>
              </a:spcBef>
            </a:pPr>
            <a:r>
              <a:rPr lang="tr-TR" sz="7000" dirty="0"/>
              <a:t>Cipro ® + Biteral ® !!!!</a:t>
            </a:r>
          </a:p>
          <a:p>
            <a:pPr algn="ctr"/>
            <a:endParaRPr lang="tr-TR" sz="4000" dirty="0" smtClean="0"/>
          </a:p>
          <a:p>
            <a:pPr algn="ctr"/>
            <a:endParaRPr lang="tr-TR" sz="4000" dirty="0"/>
          </a:p>
          <a:p>
            <a:pPr algn="ctr"/>
            <a:endParaRPr lang="tr-TR" sz="9300" b="1" dirty="0" smtClean="0"/>
          </a:p>
        </p:txBody>
      </p:sp>
      <p:sp>
        <p:nvSpPr>
          <p:cNvPr id="4" name="Rectangle 3"/>
          <p:cNvSpPr/>
          <p:nvPr/>
        </p:nvSpPr>
        <p:spPr>
          <a:xfrm>
            <a:off x="557318" y="1340768"/>
            <a:ext cx="8263154" cy="4905958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  <a:buClr>
                <a:srgbClr val="FF0000"/>
              </a:buClr>
            </a:pPr>
            <a:endParaRPr lang="tr-TR" sz="3200" b="1" i="1" dirty="0" smtClean="0">
              <a:solidFill>
                <a:srgbClr val="FF0000"/>
              </a:solidFill>
            </a:endParaRPr>
          </a:p>
          <a:p>
            <a:pPr lvl="0" algn="ctr">
              <a:spcBef>
                <a:spcPct val="20000"/>
              </a:spcBef>
              <a:buClr>
                <a:srgbClr val="FF0000"/>
              </a:buClr>
            </a:pPr>
            <a:r>
              <a:rPr lang="tr-TR" sz="9700" b="1" i="1" dirty="0" smtClean="0">
                <a:solidFill>
                  <a:srgbClr val="FF0000"/>
                </a:solidFill>
              </a:rPr>
              <a:t>Yan </a:t>
            </a:r>
            <a:r>
              <a:rPr lang="tr-TR" sz="9700" b="1" i="1" dirty="0">
                <a:solidFill>
                  <a:srgbClr val="FF0000"/>
                </a:solidFill>
              </a:rPr>
              <a:t>Etki ?</a:t>
            </a:r>
          </a:p>
          <a:p>
            <a:pPr lvl="0" algn="ctr">
              <a:spcBef>
                <a:spcPct val="20000"/>
              </a:spcBef>
              <a:buClr>
                <a:srgbClr val="FF0000"/>
              </a:buClr>
            </a:pPr>
            <a:r>
              <a:rPr lang="tr-TR" sz="9700" b="1" i="1" dirty="0">
                <a:solidFill>
                  <a:srgbClr val="FF0000"/>
                </a:solidFill>
              </a:rPr>
              <a:t>Direnç </a:t>
            </a:r>
            <a:r>
              <a:rPr lang="tr-TR" sz="9700" b="1" i="1" dirty="0" smtClean="0">
                <a:solidFill>
                  <a:srgbClr val="FF0000"/>
                </a:solidFill>
              </a:rPr>
              <a:t>?</a:t>
            </a:r>
          </a:p>
          <a:p>
            <a:pPr lvl="0" algn="ctr">
              <a:spcBef>
                <a:spcPct val="20000"/>
              </a:spcBef>
              <a:buClr>
                <a:srgbClr val="FF0000"/>
              </a:buClr>
            </a:pPr>
            <a:endParaRPr lang="tr-TR" sz="3200" b="1" i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42623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>
                <a:solidFill>
                  <a:srgbClr val="FF0000"/>
                </a:solidFill>
              </a:rPr>
              <a:t/>
            </a:r>
            <a:br>
              <a:rPr lang="tr-TR" dirty="0" smtClean="0">
                <a:solidFill>
                  <a:srgbClr val="FF0000"/>
                </a:solidFill>
              </a:rPr>
            </a:br>
            <a:r>
              <a:rPr lang="tr-TR" dirty="0" smtClean="0">
                <a:solidFill>
                  <a:srgbClr val="FF0000"/>
                </a:solidFill>
              </a:rPr>
              <a:t>Hastaneye Yatış </a:t>
            </a:r>
            <a:r>
              <a:rPr lang="tr-TR" dirty="0" err="1" smtClean="0">
                <a:solidFill>
                  <a:srgbClr val="FF0000"/>
                </a:solidFill>
              </a:rPr>
              <a:t>Endikasyonları</a:t>
            </a:r>
            <a:endParaRPr lang="tr-TR" dirty="0">
              <a:solidFill>
                <a:srgbClr val="FF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683568" y="1484784"/>
            <a:ext cx="8208912" cy="4525963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  <a:buFont typeface="Arial" pitchFamily="34" charset="0"/>
              <a:buChar char="•"/>
            </a:pPr>
            <a:r>
              <a:rPr lang="tr-TR" dirty="0" smtClean="0">
                <a:solidFill>
                  <a:schemeClr val="tx1"/>
                </a:solidFill>
              </a:rPr>
              <a:t>Tip III </a:t>
            </a:r>
            <a:r>
              <a:rPr lang="tr-TR" dirty="0">
                <a:solidFill>
                  <a:schemeClr val="tx1"/>
                </a:solidFill>
              </a:rPr>
              <a:t>de yer alan sistemik </a:t>
            </a:r>
            <a:r>
              <a:rPr lang="tr-TR" dirty="0" smtClean="0">
                <a:solidFill>
                  <a:schemeClr val="tx1"/>
                </a:solidFill>
              </a:rPr>
              <a:t>seyirli, </a:t>
            </a:r>
            <a:r>
              <a:rPr lang="tr-TR" dirty="0">
                <a:solidFill>
                  <a:schemeClr val="tx1"/>
                </a:solidFill>
              </a:rPr>
              <a:t>akut </a:t>
            </a:r>
            <a:r>
              <a:rPr lang="tr-TR" dirty="0" err="1">
                <a:solidFill>
                  <a:schemeClr val="tx1"/>
                </a:solidFill>
              </a:rPr>
              <a:t>enfeksiyöz</a:t>
            </a:r>
            <a:r>
              <a:rPr lang="tr-TR" dirty="0">
                <a:solidFill>
                  <a:schemeClr val="tx1"/>
                </a:solidFill>
              </a:rPr>
              <a:t> </a:t>
            </a:r>
            <a:r>
              <a:rPr lang="tr-TR" dirty="0" smtClean="0">
                <a:solidFill>
                  <a:schemeClr val="tx1"/>
                </a:solidFill>
              </a:rPr>
              <a:t>ishal</a:t>
            </a:r>
            <a:endParaRPr lang="tr-TR" dirty="0">
              <a:solidFill>
                <a:schemeClr val="tx1"/>
              </a:solidFill>
            </a:endParaRPr>
          </a:p>
          <a:p>
            <a:pPr>
              <a:spcAft>
                <a:spcPts val="1200"/>
              </a:spcAft>
              <a:buFont typeface="Arial" pitchFamily="34" charset="0"/>
              <a:buChar char="•"/>
            </a:pPr>
            <a:r>
              <a:rPr lang="tr-TR" dirty="0" err="1" smtClean="0">
                <a:solidFill>
                  <a:schemeClr val="tx1"/>
                </a:solidFill>
              </a:rPr>
              <a:t>Botulizm</a:t>
            </a:r>
            <a:r>
              <a:rPr lang="tr-TR" dirty="0" smtClean="0">
                <a:solidFill>
                  <a:schemeClr val="tx1"/>
                </a:solidFill>
              </a:rPr>
              <a:t> şüphesi</a:t>
            </a:r>
            <a:endParaRPr lang="tr-TR" dirty="0">
              <a:solidFill>
                <a:schemeClr val="tx1"/>
              </a:solidFill>
            </a:endParaRPr>
          </a:p>
          <a:p>
            <a:pPr>
              <a:spcAft>
                <a:spcPts val="1200"/>
              </a:spcAft>
              <a:buFont typeface="Arial" pitchFamily="34" charset="0"/>
              <a:buChar char="•"/>
            </a:pPr>
            <a:r>
              <a:rPr lang="tr-TR" dirty="0" smtClean="0">
                <a:solidFill>
                  <a:schemeClr val="tx1"/>
                </a:solidFill>
              </a:rPr>
              <a:t>Antibiyotiğe </a:t>
            </a:r>
            <a:r>
              <a:rPr lang="tr-TR" dirty="0">
                <a:solidFill>
                  <a:schemeClr val="tx1"/>
                </a:solidFill>
              </a:rPr>
              <a:t>bağlı ishal </a:t>
            </a:r>
            <a:r>
              <a:rPr lang="tr-TR" dirty="0" smtClean="0">
                <a:solidFill>
                  <a:schemeClr val="tx1"/>
                </a:solidFill>
              </a:rPr>
              <a:t>şüphesi </a:t>
            </a:r>
            <a:endParaRPr lang="tr-TR" dirty="0">
              <a:solidFill>
                <a:schemeClr val="tx1"/>
              </a:solidFill>
            </a:endParaRPr>
          </a:p>
          <a:p>
            <a:pPr>
              <a:spcAft>
                <a:spcPts val="1200"/>
              </a:spcAft>
              <a:buFont typeface="Arial" pitchFamily="34" charset="0"/>
              <a:buChar char="•"/>
            </a:pPr>
            <a:r>
              <a:rPr lang="tr-TR" dirty="0" smtClean="0">
                <a:solidFill>
                  <a:schemeClr val="tx1"/>
                </a:solidFill>
              </a:rPr>
              <a:t>Orta-ağır </a:t>
            </a:r>
            <a:r>
              <a:rPr lang="tr-TR" dirty="0" err="1" smtClean="0">
                <a:solidFill>
                  <a:schemeClr val="tx1"/>
                </a:solidFill>
              </a:rPr>
              <a:t>dehidratasyon</a:t>
            </a:r>
            <a:endParaRPr lang="tr-TR" dirty="0">
              <a:solidFill>
                <a:schemeClr val="tx1"/>
              </a:solidFill>
            </a:endParaRPr>
          </a:p>
          <a:p>
            <a:pPr>
              <a:spcAft>
                <a:spcPts val="1200"/>
              </a:spcAft>
            </a:pPr>
            <a:endParaRPr lang="tr-T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20187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950912" y="1000108"/>
            <a:ext cx="7077472" cy="5145435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  <a:spcAft>
                <a:spcPts val="1200"/>
              </a:spcAft>
              <a:buFont typeface="Arial" pitchFamily="34" charset="0"/>
              <a:buChar char="•"/>
            </a:pPr>
            <a:r>
              <a:rPr lang="tr-TR" sz="2800" dirty="0" smtClean="0">
                <a:solidFill>
                  <a:schemeClr val="tx1"/>
                </a:solidFill>
              </a:rPr>
              <a:t>Rasyonel Uygulamalar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tr-TR" sz="2200" dirty="0" smtClean="0"/>
              <a:t>Çocukta </a:t>
            </a:r>
            <a:r>
              <a:rPr lang="tr-TR" sz="2200" dirty="0" err="1" smtClean="0"/>
              <a:t>malnütrisyon</a:t>
            </a:r>
            <a:r>
              <a:rPr lang="tr-TR" sz="2200" dirty="0" smtClean="0"/>
              <a:t> </a:t>
            </a:r>
            <a:r>
              <a:rPr lang="tr-TR" sz="2200" dirty="0" smtClean="0"/>
              <a:t>durumunda çinko tedavisi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tr-TR" sz="2200" dirty="0" err="1" smtClean="0"/>
              <a:t>Probiyotikler</a:t>
            </a:r>
            <a:endParaRPr lang="tr-TR" sz="2200" dirty="0" smtClean="0"/>
          </a:p>
          <a:p>
            <a:pPr lvl="2">
              <a:spcBef>
                <a:spcPts val="0"/>
              </a:spcBef>
              <a:spcAft>
                <a:spcPts val="1200"/>
              </a:spcAft>
            </a:pPr>
            <a:r>
              <a:rPr lang="tr-TR" sz="2200" i="1" dirty="0" err="1" smtClean="0"/>
              <a:t>Lacobacillus</a:t>
            </a:r>
            <a:r>
              <a:rPr lang="tr-TR" sz="2200" i="1" dirty="0" smtClean="0"/>
              <a:t> </a:t>
            </a:r>
            <a:r>
              <a:rPr lang="tr-TR" sz="2200" i="1" dirty="0" err="1" smtClean="0"/>
              <a:t>rhamnosus</a:t>
            </a:r>
            <a:r>
              <a:rPr lang="tr-TR" sz="2200" i="1" dirty="0" smtClean="0"/>
              <a:t> </a:t>
            </a:r>
            <a:r>
              <a:rPr lang="tr-TR" sz="2200" i="1" dirty="0" err="1" smtClean="0"/>
              <a:t>gg</a:t>
            </a:r>
            <a:endParaRPr lang="tr-TR" sz="2200" i="1" dirty="0" smtClean="0"/>
          </a:p>
          <a:p>
            <a:pPr lvl="2">
              <a:spcBef>
                <a:spcPts val="0"/>
              </a:spcBef>
              <a:spcAft>
                <a:spcPts val="1800"/>
              </a:spcAft>
            </a:pPr>
            <a:r>
              <a:rPr lang="tr-TR" sz="2200" i="1" dirty="0" err="1" smtClean="0"/>
              <a:t>Saccaromyces</a:t>
            </a:r>
            <a:r>
              <a:rPr lang="tr-TR" sz="2200" i="1" dirty="0" smtClean="0"/>
              <a:t> </a:t>
            </a:r>
            <a:r>
              <a:rPr lang="tr-TR" sz="2200" i="1" dirty="0" err="1" smtClean="0"/>
              <a:t>boulardii</a:t>
            </a:r>
            <a:endParaRPr lang="tr-TR" sz="2200" i="1" dirty="0" smtClean="0"/>
          </a:p>
          <a:p>
            <a:pPr>
              <a:spcBef>
                <a:spcPts val="0"/>
              </a:spcBef>
              <a:spcAft>
                <a:spcPts val="1200"/>
              </a:spcAft>
              <a:buFont typeface="Arial" pitchFamily="34" charset="0"/>
              <a:buChar char="•"/>
            </a:pPr>
            <a:r>
              <a:rPr lang="tr-TR" sz="2800" dirty="0" smtClean="0">
                <a:solidFill>
                  <a:schemeClr val="tx1"/>
                </a:solidFill>
              </a:rPr>
              <a:t>Rasyonel olmayanlar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tr-TR" sz="2200" dirty="0" smtClean="0"/>
              <a:t>İshal mamaları, Laktozsuz mamalar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tr-TR" sz="2200" dirty="0" err="1" smtClean="0"/>
              <a:t>Antimotilite</a:t>
            </a:r>
            <a:r>
              <a:rPr lang="tr-TR" sz="2200" dirty="0" smtClean="0"/>
              <a:t> 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tr-TR" sz="2200" dirty="0" err="1" smtClean="0"/>
              <a:t>Antispazmodik</a:t>
            </a:r>
            <a:r>
              <a:rPr lang="tr-TR" sz="2200" dirty="0" smtClean="0"/>
              <a:t>, analjezikler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tr-TR" sz="2200" dirty="0" err="1" smtClean="0"/>
              <a:t>Adsorbanlar</a:t>
            </a:r>
            <a:r>
              <a:rPr lang="tr-TR" sz="2200" dirty="0" smtClean="0"/>
              <a:t> (</a:t>
            </a:r>
            <a:r>
              <a:rPr lang="tr-TR" sz="2200" dirty="0" err="1" smtClean="0"/>
              <a:t>kavalen</a:t>
            </a:r>
            <a:r>
              <a:rPr lang="tr-TR" sz="2200" dirty="0" smtClean="0"/>
              <a:t>, pektin)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tr-TR" sz="2200" dirty="0" smtClean="0"/>
              <a:t>Jelatin </a:t>
            </a:r>
            <a:r>
              <a:rPr lang="tr-TR" sz="2200" dirty="0" err="1" smtClean="0"/>
              <a:t>tannat</a:t>
            </a:r>
            <a:endParaRPr lang="tr-TR" sz="2200" dirty="0"/>
          </a:p>
        </p:txBody>
      </p:sp>
    </p:spTree>
    <p:extLst>
      <p:ext uri="{BB962C8B-B14F-4D97-AF65-F5344CB8AC3E}">
        <p14:creationId xmlns="" xmlns:p14="http://schemas.microsoft.com/office/powerpoint/2010/main" val="2727912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382960" y="58614"/>
            <a:ext cx="8229600" cy="778098"/>
          </a:xfrm>
        </p:spPr>
        <p:txBody>
          <a:bodyPr/>
          <a:lstStyle/>
          <a:p>
            <a:r>
              <a:rPr lang="tr-TR" sz="3200" dirty="0">
                <a:solidFill>
                  <a:srgbClr val="FF0000"/>
                </a:solidFill>
              </a:rPr>
              <a:t>Özetle;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27584" y="1268760"/>
            <a:ext cx="7467600" cy="4419600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tr-TR" dirty="0" smtClean="0">
                <a:solidFill>
                  <a:schemeClr val="tx1"/>
                </a:solidFill>
              </a:rPr>
              <a:t>Çoğunlukla ishal antibiyotik </a:t>
            </a:r>
            <a:r>
              <a:rPr lang="tr-TR" dirty="0" smtClean="0">
                <a:solidFill>
                  <a:schemeClr val="tx1"/>
                </a:solidFill>
              </a:rPr>
              <a:t>gerektirmez.</a:t>
            </a:r>
            <a:endParaRPr lang="tr-TR" dirty="0" smtClean="0">
              <a:solidFill>
                <a:schemeClr val="tx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tr-TR" dirty="0" smtClean="0">
                <a:solidFill>
                  <a:schemeClr val="tx1"/>
                </a:solidFill>
              </a:rPr>
              <a:t>Seçili olgularda</a:t>
            </a:r>
          </a:p>
          <a:p>
            <a:pPr lvl="1"/>
            <a:r>
              <a:rPr lang="tr-TR" sz="2800" dirty="0" smtClean="0">
                <a:solidFill>
                  <a:srgbClr val="FF0000"/>
                </a:solidFill>
              </a:rPr>
              <a:t>Endikasyon doğru değerlendirilmeli</a:t>
            </a:r>
          </a:p>
          <a:p>
            <a:endParaRPr lang="tr-TR" dirty="0" smtClean="0">
              <a:solidFill>
                <a:schemeClr val="tx1"/>
              </a:solidFill>
            </a:endParaRPr>
          </a:p>
        </p:txBody>
      </p:sp>
      <p:pic>
        <p:nvPicPr>
          <p:cNvPr id="18434" name="Picture 2" descr="http://www.wunsch-marketing.de/images/Aerztemarketing%20Karlsruh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068960"/>
            <a:ext cx="3096344" cy="320792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448490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115616" y="2204864"/>
            <a:ext cx="6984776" cy="2448272"/>
          </a:xfrm>
        </p:spPr>
        <p:txBody>
          <a:bodyPr>
            <a:normAutofit/>
          </a:bodyPr>
          <a:lstStyle/>
          <a:p>
            <a:pPr algn="ctr">
              <a:buFont typeface="Arial" panose="020B0604020202020204" pitchFamily="34" charset="0"/>
              <a:buChar char="•"/>
            </a:pPr>
            <a:r>
              <a:rPr lang="tr-TR" sz="3200" dirty="0" smtClean="0">
                <a:solidFill>
                  <a:schemeClr val="accent1">
                    <a:lumMod val="75000"/>
                  </a:schemeClr>
                </a:solidFill>
              </a:rPr>
              <a:t>Prof. Dr. Dilek ARMAN</a:t>
            </a:r>
          </a:p>
          <a:p>
            <a:pPr algn="ctr">
              <a:buFont typeface="Arial" panose="020B0604020202020204" pitchFamily="34" charset="0"/>
              <a:buChar char="•"/>
            </a:pPr>
            <a:endParaRPr lang="tr-TR" sz="3200" dirty="0" smtClean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tr-TR" sz="3200" dirty="0" smtClean="0">
                <a:solidFill>
                  <a:schemeClr val="tx1"/>
                </a:solidFill>
              </a:rPr>
              <a:t>Kemerburgaz Üniversitesi Tıp Fakültesi</a:t>
            </a:r>
            <a:endParaRPr lang="tr-TR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1739936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artisticTexturizer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36" y="-35226"/>
            <a:ext cx="9144000" cy="6883152"/>
          </a:xfrm>
          <a:prstGeom prst="rect">
            <a:avLst/>
          </a:prstGeom>
        </p:spPr>
      </p:pic>
      <p:sp>
        <p:nvSpPr>
          <p:cNvPr id="12" name="Metin kutusu 11"/>
          <p:cNvSpPr txBox="1"/>
          <p:nvPr/>
        </p:nvSpPr>
        <p:spPr>
          <a:xfrm>
            <a:off x="3811856" y="4952202"/>
            <a:ext cx="186256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b="1" spc="300" dirty="0" smtClean="0">
                <a:solidFill>
                  <a:srgbClr val="82C2BE"/>
                </a:solidFill>
              </a:rPr>
              <a:t>www.titck.gov.tr</a:t>
            </a:r>
            <a:endParaRPr lang="tr-TR" sz="1200" b="1" spc="300" dirty="0">
              <a:solidFill>
                <a:srgbClr val="82C2BE"/>
              </a:solidFill>
            </a:endParaRPr>
          </a:p>
        </p:txBody>
      </p:sp>
      <p:sp>
        <p:nvSpPr>
          <p:cNvPr id="3" name="Metin kutusu 2"/>
          <p:cNvSpPr txBox="1"/>
          <p:nvPr/>
        </p:nvSpPr>
        <p:spPr>
          <a:xfrm>
            <a:off x="1187624" y="5445224"/>
            <a:ext cx="67687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6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TEŞEKKÜRLER</a:t>
            </a:r>
            <a:endParaRPr lang="tr-TR" sz="36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9926217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rmal">
  <a:themeElements>
    <a:clrScheme name="Kent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erma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63500" dist="38100" dir="81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101600" dist="63500" dir="81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000000"/>
            </a:lightRig>
          </a:scene3d>
          <a:sp3d>
            <a:bevelT h="190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lumMod val="125000"/>
              </a:schemeClr>
            </a:gs>
            <a:gs pos="55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90000"/>
                <a:satMod val="300000"/>
                <a:lumMod val="9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8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TM01859868[[fn=Sıcaklık]]</Template>
  <TotalTime>2359</TotalTime>
  <Words>995</Words>
  <Application>Microsoft Office PowerPoint</Application>
  <PresentationFormat>Ekran Gösterisi (4:3)</PresentationFormat>
  <Paragraphs>297</Paragraphs>
  <Slides>33</Slides>
  <Notes>9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33</vt:i4>
      </vt:variant>
    </vt:vector>
  </HeadingPairs>
  <TitlesOfParts>
    <vt:vector size="34" baseType="lpstr">
      <vt:lpstr>Thermal</vt:lpstr>
      <vt:lpstr>Slayt 1</vt:lpstr>
      <vt:lpstr>Her İshal Antibiyotik Gerektirir mi?</vt:lpstr>
      <vt:lpstr>Konunun Önemi</vt:lpstr>
      <vt:lpstr>Tanımlar </vt:lpstr>
      <vt:lpstr>Akut Enfeksiyöz İshallerin Epidemiyolojisi </vt:lpstr>
      <vt:lpstr>Enterik Enfeksiyon Tipleri </vt:lpstr>
      <vt:lpstr>Klinik Tabloya Göre Etkenler</vt:lpstr>
      <vt:lpstr>Slayt 8</vt:lpstr>
      <vt:lpstr>Akut İshalli Hastaya Klinik Yaklaşım-1 </vt:lpstr>
      <vt:lpstr>Akut İshalli Hastaya Klinik Yaklaşım-2 </vt:lpstr>
      <vt:lpstr>Besin Zehirlenmeleri ve Etken</vt:lpstr>
      <vt:lpstr>Tedavide Genel Prensipler</vt:lpstr>
      <vt:lpstr>Slayt 13</vt:lpstr>
      <vt:lpstr>Slayt 14</vt:lpstr>
      <vt:lpstr> İnce Bağırsak Tipi İshal </vt:lpstr>
      <vt:lpstr> Kalın Bağırsak Tipi İshal</vt:lpstr>
      <vt:lpstr>Kalın Bağırsak Tipi veya Üç Günlük ORS Uygulamasına Karşın Devam Eden İshal </vt:lpstr>
      <vt:lpstr>Salmonella Enfeksiyonlarında  Antimikrobiyal Tedavi Endikasyonları</vt:lpstr>
      <vt:lpstr> Bakteriyemi Olasılığı (&gt; %5) Olanlar </vt:lpstr>
      <vt:lpstr>Tedavi Endikasyonuna Göre Antibiyotik Seçimi</vt:lpstr>
      <vt:lpstr>Slayt 21</vt:lpstr>
      <vt:lpstr>Slayt 22</vt:lpstr>
      <vt:lpstr>Pediatrik Olgularda Tedavi</vt:lpstr>
      <vt:lpstr>Slayt 24</vt:lpstr>
      <vt:lpstr>Erişkin Akut Enfeksiyöz İshallerde (kolera, şigelloz, yersinyoz, salmonelloz düşünüldüğünde)  Ampirik Antimikrobiyal Tedavi </vt:lpstr>
      <vt:lpstr>Pratikte Reçetelenen</vt:lpstr>
      <vt:lpstr>Amipli Dizanteride Antimikrobiyal Tedavi  </vt:lpstr>
      <vt:lpstr>Pratikte Reçetelenen</vt:lpstr>
      <vt:lpstr> Hastaneye Yatış Endikasyonları</vt:lpstr>
      <vt:lpstr>Slayt 30</vt:lpstr>
      <vt:lpstr>Özetle;</vt:lpstr>
      <vt:lpstr>Slayt 32</vt:lpstr>
      <vt:lpstr>Slayt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Züleyha YAVUZ</dc:creator>
  <cp:lastModifiedBy>kubilay.oransay</cp:lastModifiedBy>
  <cp:revision>274</cp:revision>
  <dcterms:created xsi:type="dcterms:W3CDTF">2015-12-28T09:36:13Z</dcterms:created>
  <dcterms:modified xsi:type="dcterms:W3CDTF">2016-04-07T13:09:16Z</dcterms:modified>
</cp:coreProperties>
</file>