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KV" ContentType="video/unknown"/>
  <Default Extension="jpg" ContentType="image/jpeg"/>
  <Default Extension="mp4" ContentType="video/unknown"/>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76" r:id="rId1"/>
  </p:sldMasterIdLst>
  <p:notesMasterIdLst>
    <p:notesMasterId r:id="rId49"/>
  </p:notesMasterIdLst>
  <p:sldIdLst>
    <p:sldId id="256" r:id="rId2"/>
    <p:sldId id="281" r:id="rId3"/>
    <p:sldId id="322" r:id="rId4"/>
    <p:sldId id="257" r:id="rId5"/>
    <p:sldId id="258" r:id="rId6"/>
    <p:sldId id="288" r:id="rId7"/>
    <p:sldId id="289" r:id="rId8"/>
    <p:sldId id="291" r:id="rId9"/>
    <p:sldId id="293" r:id="rId10"/>
    <p:sldId id="294" r:id="rId11"/>
    <p:sldId id="261" r:id="rId12"/>
    <p:sldId id="283" r:id="rId13"/>
    <p:sldId id="268" r:id="rId14"/>
    <p:sldId id="282" r:id="rId15"/>
    <p:sldId id="262" r:id="rId16"/>
    <p:sldId id="284" r:id="rId17"/>
    <p:sldId id="297" r:id="rId18"/>
    <p:sldId id="298" r:id="rId19"/>
    <p:sldId id="263" r:id="rId20"/>
    <p:sldId id="271" r:id="rId21"/>
    <p:sldId id="264" r:id="rId22"/>
    <p:sldId id="286" r:id="rId23"/>
    <p:sldId id="287" r:id="rId24"/>
    <p:sldId id="277" r:id="rId25"/>
    <p:sldId id="278" r:id="rId26"/>
    <p:sldId id="279" r:id="rId27"/>
    <p:sldId id="299" r:id="rId28"/>
    <p:sldId id="274" r:id="rId29"/>
    <p:sldId id="300" r:id="rId30"/>
    <p:sldId id="301" r:id="rId31"/>
    <p:sldId id="304" r:id="rId32"/>
    <p:sldId id="305" r:id="rId33"/>
    <p:sldId id="306" r:id="rId34"/>
    <p:sldId id="309" r:id="rId35"/>
    <p:sldId id="310" r:id="rId36"/>
    <p:sldId id="311" r:id="rId37"/>
    <p:sldId id="312" r:id="rId38"/>
    <p:sldId id="313" r:id="rId39"/>
    <p:sldId id="314" r:id="rId40"/>
    <p:sldId id="315" r:id="rId41"/>
    <p:sldId id="316" r:id="rId42"/>
    <p:sldId id="317" r:id="rId43"/>
    <p:sldId id="318" r:id="rId44"/>
    <p:sldId id="319" r:id="rId45"/>
    <p:sldId id="276" r:id="rId46"/>
    <p:sldId id="267" r:id="rId47"/>
    <p:sldId id="323" r:id="rId4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1" autoAdjust="0"/>
    <p:restoredTop sz="94660"/>
  </p:normalViewPr>
  <p:slideViewPr>
    <p:cSldViewPr snapToGrid="0">
      <p:cViewPr>
        <p:scale>
          <a:sx n="82" d="100"/>
          <a:sy n="82" d="100"/>
        </p:scale>
        <p:origin x="-132"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21438A-ECDE-4685-9D62-0B2934129B80}" type="datetimeFigureOut">
              <a:rPr lang="tr-TR" smtClean="0"/>
              <a:t>04.01.2022</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3D26AF-0AF1-4213-BAB6-0C1127B8A00C}" type="slidenum">
              <a:rPr lang="tr-TR" smtClean="0"/>
              <a:t>‹#›</a:t>
            </a:fld>
            <a:endParaRPr lang="tr-TR"/>
          </a:p>
        </p:txBody>
      </p:sp>
    </p:spTree>
    <p:extLst>
      <p:ext uri="{BB962C8B-B14F-4D97-AF65-F5344CB8AC3E}">
        <p14:creationId xmlns:p14="http://schemas.microsoft.com/office/powerpoint/2010/main" val="2776251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Rectangle 6"/>
          <p:cNvSpPr>
            <a:spLocks noGrp="1" noChangeArrowheads="1"/>
          </p:cNvSpPr>
          <p:nvPr>
            <p:ph type="sldNum" sz="quarter"/>
          </p:nvPr>
        </p:nvSpPr>
        <p:spPr>
          <a:noFill/>
          <a:ln>
            <a:round/>
            <a:headEnd/>
            <a:tailEnd/>
          </a:ln>
        </p:spPr>
        <p:txBody>
          <a:bodyPr/>
          <a:lstStyle/>
          <a:p>
            <a:fld id="{5782C370-A688-42FA-BB72-D79306FCB72C}" type="slidenum">
              <a:rPr lang="tr-TR" smtClean="0"/>
              <a:pPr/>
              <a:t>29</a:t>
            </a:fld>
            <a:endParaRPr lang="tr-TR"/>
          </a:p>
        </p:txBody>
      </p:sp>
      <p:sp>
        <p:nvSpPr>
          <p:cNvPr id="35843" name="Rectangle 1"/>
          <p:cNvSpPr>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ln>
        </p:spPr>
      </p:sp>
      <p:sp>
        <p:nvSpPr>
          <p:cNvPr id="35844" name="Rectangle 2"/>
          <p:cNvSpPr>
            <a:spLocks noGrp="1" noChangeArrowheads="1"/>
          </p:cNvSpPr>
          <p:nvPr>
            <p:ph type="body" idx="1"/>
          </p:nvPr>
        </p:nvSpPr>
        <p:spPr>
          <a:xfrm>
            <a:off x="755650" y="5078413"/>
            <a:ext cx="6048375" cy="4811712"/>
          </a:xfrm>
          <a:noFill/>
        </p:spPr>
        <p:txBody>
          <a:bodyPr wrap="none" anchor="ctr"/>
          <a:lstStyle/>
          <a:p>
            <a:endParaRPr lang="tr-TR"/>
          </a:p>
        </p:txBody>
      </p:sp>
    </p:spTree>
    <p:extLst>
      <p:ext uri="{BB962C8B-B14F-4D97-AF65-F5344CB8AC3E}">
        <p14:creationId xmlns:p14="http://schemas.microsoft.com/office/powerpoint/2010/main" val="6541082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6"/>
          <p:cNvSpPr>
            <a:spLocks noGrp="1" noChangeArrowheads="1"/>
          </p:cNvSpPr>
          <p:nvPr>
            <p:ph type="sldNum" sz="quarter"/>
          </p:nvPr>
        </p:nvSpPr>
        <p:spPr>
          <a:noFill/>
          <a:ln>
            <a:round/>
            <a:headEnd/>
            <a:tailEnd/>
          </a:ln>
        </p:spPr>
        <p:txBody>
          <a:bodyPr/>
          <a:lstStyle/>
          <a:p>
            <a:fld id="{9D47AA8F-1BF1-498F-BC0B-40AC75AD2E15}" type="slidenum">
              <a:rPr lang="tr-TR"/>
              <a:pPr/>
              <a:t>32</a:t>
            </a:fld>
            <a:endParaRPr lang="tr-TR"/>
          </a:p>
        </p:txBody>
      </p:sp>
      <p:sp>
        <p:nvSpPr>
          <p:cNvPr id="29699" name="Text Box 1"/>
          <p:cNvSpPr txBox="1">
            <a:spLocks noChangeArrowheads="1"/>
          </p:cNvSpPr>
          <p:nvPr/>
        </p:nvSpPr>
        <p:spPr bwMode="auto">
          <a:xfrm>
            <a:off x="0" y="0"/>
            <a:ext cx="1588" cy="1588"/>
          </a:xfrm>
          <a:prstGeom prst="rect">
            <a:avLst/>
          </a:prstGeom>
          <a:noFill/>
          <a:ln w="9525">
            <a:noFill/>
            <a:round/>
            <a:headEnd/>
            <a:tailEnd/>
          </a:ln>
          <a:effectLst/>
        </p:spPr>
        <p:txBody>
          <a:bodyPr lIns="90000" tIns="45000" rIns="90000" bIns="45000"/>
          <a:lstStyle/>
          <a:p>
            <a:pPr eaLnBrk="1" hangingPunct="1">
              <a:buClr>
                <a:srgbClr val="000000"/>
              </a:buClr>
              <a:buSzPct val="100000"/>
              <a:buFont typeface="Times New Roman" pitchFamily="16" charset="0"/>
              <a:buNone/>
            </a:pPr>
            <a:fld id="{E7D63FBA-94EB-4D89-80CB-D523A6A29E84}" type="slidenum">
              <a:rPr lang="tr-TR">
                <a:solidFill>
                  <a:srgbClr val="000000"/>
                </a:solidFill>
                <a:latin typeface="Calibri" charset="0"/>
              </a:rPr>
              <a:pPr eaLnBrk="1" hangingPunct="1">
                <a:buClr>
                  <a:srgbClr val="000000"/>
                </a:buClr>
                <a:buSzPct val="100000"/>
                <a:buFont typeface="Times New Roman" pitchFamily="16" charset="0"/>
                <a:buNone/>
              </a:pPr>
              <a:t>32</a:t>
            </a:fld>
            <a:endParaRPr lang="tr-TR">
              <a:solidFill>
                <a:srgbClr val="000000"/>
              </a:solidFill>
              <a:latin typeface="Calibri" charset="0"/>
            </a:endParaRPr>
          </a:p>
        </p:txBody>
      </p:sp>
      <p:sp>
        <p:nvSpPr>
          <p:cNvPr id="29700" name="Rectangle 2"/>
          <p:cNvSpPr>
            <a:spLocks noChangeArrowheads="1"/>
          </p:cNvSpPr>
          <p:nvPr/>
        </p:nvSpPr>
        <p:spPr bwMode="auto">
          <a:xfrm>
            <a:off x="3884613" y="8685213"/>
            <a:ext cx="2971800" cy="457200"/>
          </a:xfrm>
          <a:prstGeom prst="rect">
            <a:avLst/>
          </a:prstGeom>
          <a:noFill/>
          <a:ln w="9360">
            <a:noFill/>
            <a:miter lim="800000"/>
            <a:headEnd/>
            <a:tailEnd/>
          </a:ln>
          <a:effectLst/>
        </p:spPr>
        <p:txBody>
          <a:bodyPr lIns="90000" tIns="45000" rIns="90000" bIns="45000" anchor="b"/>
          <a:lstStyle/>
          <a:p>
            <a:pPr algn="r" eaLnBrk="1" hangingPunct="1">
              <a:buClr>
                <a:srgbClr val="000000"/>
              </a:buClr>
              <a:buSzPct val="100000"/>
              <a:buFont typeface="Times New Roman" pitchFamily="16" charset="0"/>
              <a:buNone/>
              <a:tabLst>
                <a:tab pos="723900" algn="l"/>
                <a:tab pos="1447800" algn="l"/>
                <a:tab pos="2171700" algn="l"/>
                <a:tab pos="2895600" algn="l"/>
              </a:tabLst>
            </a:pPr>
            <a:fld id="{AB062020-F20C-4F17-8F60-21BC35C94CB6}" type="slidenum">
              <a:rPr lang="tr-TR" sz="1200">
                <a:solidFill>
                  <a:srgbClr val="000000"/>
                </a:solidFill>
                <a:latin typeface="Calibri" charset="0"/>
              </a:rPr>
              <a:pPr algn="r" eaLnBrk="1" hangingPunct="1">
                <a:buClr>
                  <a:srgbClr val="000000"/>
                </a:buClr>
                <a:buSzPct val="100000"/>
                <a:buFont typeface="Times New Roman" pitchFamily="16" charset="0"/>
                <a:buNone/>
                <a:tabLst>
                  <a:tab pos="723900" algn="l"/>
                  <a:tab pos="1447800" algn="l"/>
                  <a:tab pos="2171700" algn="l"/>
                  <a:tab pos="2895600" algn="l"/>
                </a:tabLst>
              </a:pPr>
              <a:t>32</a:t>
            </a:fld>
            <a:endParaRPr lang="tr-TR" sz="1200">
              <a:solidFill>
                <a:srgbClr val="000000"/>
              </a:solidFill>
              <a:latin typeface="Calibri" charset="0"/>
            </a:endParaRPr>
          </a:p>
        </p:txBody>
      </p:sp>
      <p:sp>
        <p:nvSpPr>
          <p:cNvPr id="29701" name="Rectangle 3"/>
          <p:cNvSpPr>
            <a:spLocks noGrp="1" noRot="1" noChangeAspect="1" noChangeArrowheads="1" noTextEdit="1"/>
          </p:cNvSpPr>
          <p:nvPr>
            <p:ph type="sldImg"/>
          </p:nvPr>
        </p:nvSpPr>
        <p:spPr>
          <a:xfrm>
            <a:off x="381000" y="685800"/>
            <a:ext cx="6097588" cy="3430588"/>
          </a:xfrm>
          <a:solidFill>
            <a:srgbClr val="FFFFFF"/>
          </a:solidFill>
          <a:ln>
            <a:solidFill>
              <a:srgbClr val="000000"/>
            </a:solidFill>
            <a:miter lim="800000"/>
          </a:ln>
        </p:spPr>
      </p:sp>
      <p:sp>
        <p:nvSpPr>
          <p:cNvPr id="29702" name="Text Box 4"/>
          <p:cNvSpPr>
            <a:spLocks noGrp="1" noChangeArrowheads="1"/>
          </p:cNvSpPr>
          <p:nvPr>
            <p:ph type="body" idx="1"/>
          </p:nvPr>
        </p:nvSpPr>
        <p:spPr>
          <a:xfrm>
            <a:off x="685800" y="4344988"/>
            <a:ext cx="5486400" cy="4113212"/>
          </a:xfrm>
          <a:noFill/>
        </p:spPr>
        <p:txBody>
          <a:bodyPr lIns="90000" tIns="45000" rIns="90000" bIns="45000"/>
          <a:lstStyle/>
          <a:p>
            <a:pPr eaLnBrk="1" hangingPunct="1">
              <a:spcBef>
                <a:spcPct val="0"/>
              </a:spcBef>
              <a:tabLst>
                <a:tab pos="723900" algn="l"/>
                <a:tab pos="1447800" algn="l"/>
                <a:tab pos="2171700" algn="l"/>
                <a:tab pos="2895600" algn="l"/>
                <a:tab pos="3619500" algn="l"/>
                <a:tab pos="4343400" algn="l"/>
                <a:tab pos="5067300" algn="l"/>
              </a:tabLst>
            </a:pPr>
            <a:r>
              <a:rPr lang="tr-TR" sz="2000" dirty="0" err="1">
                <a:latin typeface="Arial" charset="0"/>
                <a:cs typeface="Arial" charset="0"/>
              </a:rPr>
              <a:t>Sağlıksektörüneyönelikpozitifcümleler</a:t>
            </a:r>
            <a:r>
              <a:rPr lang="tr-TR" sz="2000" dirty="0">
                <a:latin typeface="Arial" charset="0"/>
                <a:cs typeface="Arial" charset="0"/>
              </a:rPr>
              <a:t>: </a:t>
            </a:r>
            <a:r>
              <a:rPr lang="tr-TR" sz="2000" dirty="0" err="1">
                <a:latin typeface="Arial" charset="0"/>
                <a:cs typeface="Arial" charset="0"/>
              </a:rPr>
              <a:t>Paylaşımyadauygulama</a:t>
            </a:r>
            <a:endParaRPr lang="tr-TR" sz="2000" dirty="0">
              <a:latin typeface="Arial" charset="0"/>
              <a:cs typeface="Arial" charset="0"/>
            </a:endParaRPr>
          </a:p>
        </p:txBody>
      </p:sp>
    </p:spTree>
    <p:extLst>
      <p:ext uri="{BB962C8B-B14F-4D97-AF65-F5344CB8AC3E}">
        <p14:creationId xmlns:p14="http://schemas.microsoft.com/office/powerpoint/2010/main" val="10833665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xmlns="" id="{D702159F-7AD5-4244-B79D-8362690751DB}"/>
              </a:ext>
            </a:extLst>
          </p:cNvPr>
          <p:cNvSpPr>
            <a:spLocks noGrp="1" noChangeArrowheads="1"/>
          </p:cNvSpPr>
          <p:nvPr>
            <p:ph type="sldNum"/>
          </p:nvPr>
        </p:nvSpPr>
        <p:spPr>
          <a:ln/>
        </p:spPr>
        <p:txBody>
          <a:bodyPr/>
          <a:lstStyle/>
          <a:p>
            <a:fld id="{BE317DCC-C1CE-4546-B548-76EA1BB09689}" type="slidenum">
              <a:rPr lang="tr-TR" altLang="tr-TR"/>
              <a:pPr/>
              <a:t>36</a:t>
            </a:fld>
            <a:endParaRPr lang="tr-TR" altLang="tr-TR"/>
          </a:p>
        </p:txBody>
      </p:sp>
      <p:sp>
        <p:nvSpPr>
          <p:cNvPr id="132097" name="Rectangle 1">
            <a:extLst>
              <a:ext uri="{FF2B5EF4-FFF2-40B4-BE49-F238E27FC236}">
                <a16:creationId xmlns:a16="http://schemas.microsoft.com/office/drawing/2014/main" xmlns="" id="{2EB3E52E-01B1-4BE0-AD3B-B58DFF1E43D3}"/>
              </a:ext>
            </a:extLst>
          </p:cNvPr>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2098" name="Rectangle 2">
            <a:extLst>
              <a:ext uri="{FF2B5EF4-FFF2-40B4-BE49-F238E27FC236}">
                <a16:creationId xmlns:a16="http://schemas.microsoft.com/office/drawing/2014/main" xmlns="" id="{7239BEEB-33B7-44C7-BBA6-AE208F9E0E6C}"/>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r-TR" altLang="tr-TR"/>
          </a:p>
        </p:txBody>
      </p:sp>
    </p:spTree>
    <p:extLst>
      <p:ext uri="{BB962C8B-B14F-4D97-AF65-F5344CB8AC3E}">
        <p14:creationId xmlns:p14="http://schemas.microsoft.com/office/powerpoint/2010/main" val="3992104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xmlns="" id="{2468C1FD-485E-4293-B150-4AE848108B2B}"/>
              </a:ext>
            </a:extLst>
          </p:cNvPr>
          <p:cNvSpPr>
            <a:spLocks noGrp="1" noChangeArrowheads="1"/>
          </p:cNvSpPr>
          <p:nvPr>
            <p:ph type="sldNum"/>
          </p:nvPr>
        </p:nvSpPr>
        <p:spPr>
          <a:ln/>
        </p:spPr>
        <p:txBody>
          <a:bodyPr/>
          <a:lstStyle/>
          <a:p>
            <a:fld id="{BFF3C3EA-BE1F-4F44-9228-918E3A912F60}" type="slidenum">
              <a:rPr lang="tr-TR" altLang="tr-TR"/>
              <a:pPr/>
              <a:t>37</a:t>
            </a:fld>
            <a:endParaRPr lang="tr-TR" altLang="tr-TR"/>
          </a:p>
        </p:txBody>
      </p:sp>
      <p:sp>
        <p:nvSpPr>
          <p:cNvPr id="156673" name="Rectangle 1">
            <a:extLst>
              <a:ext uri="{FF2B5EF4-FFF2-40B4-BE49-F238E27FC236}">
                <a16:creationId xmlns:a16="http://schemas.microsoft.com/office/drawing/2014/main" xmlns="" id="{CE1B9393-884D-4918-9AED-8BBAC752E63E}"/>
              </a:ext>
            </a:extLst>
          </p:cNvPr>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56674" name="Rectangle 2">
            <a:extLst>
              <a:ext uri="{FF2B5EF4-FFF2-40B4-BE49-F238E27FC236}">
                <a16:creationId xmlns:a16="http://schemas.microsoft.com/office/drawing/2014/main" xmlns="" id="{2C233FA1-6ABD-4E58-A279-93373E839532}"/>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r-TR" altLang="tr-TR"/>
          </a:p>
        </p:txBody>
      </p:sp>
    </p:spTree>
    <p:extLst>
      <p:ext uri="{BB962C8B-B14F-4D97-AF65-F5344CB8AC3E}">
        <p14:creationId xmlns:p14="http://schemas.microsoft.com/office/powerpoint/2010/main" val="28116116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8546" name="Rectangle 6"/>
          <p:cNvSpPr>
            <a:spLocks noGrp="1" noChangeArrowheads="1"/>
          </p:cNvSpPr>
          <p:nvPr>
            <p:ph type="sldNum" sz="quarter"/>
          </p:nvPr>
        </p:nvSpPr>
        <p:spPr>
          <a:noFill/>
          <a:extLst>
            <a:ext uri="{91240B29-F687-4F45-9708-019B960494DF}">
              <a14:hiddenLine xmlns:a14="http://schemas.microsoft.com/office/drawing/2010/main" w="9525">
                <a:solidFill>
                  <a:srgbClr val="808080"/>
                </a:solidFill>
                <a:round/>
                <a:headEnd/>
                <a:tailEnd/>
              </a14:hiddenLine>
            </a:ext>
          </a:extLst>
        </p:spPr>
        <p:txBody>
          <a:bodyPr/>
          <a:lstStyle>
            <a:lvl1pPr>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1pPr>
            <a:lvl2pPr>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2pPr>
            <a:lvl3pPr>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3pPr>
            <a:lvl4pPr>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4pPr>
            <a:lvl5pPr>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tabLst>
                <a:tab pos="723900" algn="l"/>
                <a:tab pos="1447800" algn="l"/>
                <a:tab pos="2171700" algn="l"/>
                <a:tab pos="2895600" algn="l"/>
              </a:tabLst>
              <a:defRPr>
                <a:solidFill>
                  <a:schemeClr val="tx1"/>
                </a:solidFill>
                <a:latin typeface="Arial" panose="020B0604020202020204" pitchFamily="34" charset="0"/>
                <a:ea typeface="Microsoft YaHei" panose="020B0503020204020204" pitchFamily="34" charset="-122"/>
              </a:defRPr>
            </a:lvl9pPr>
          </a:lstStyle>
          <a:p>
            <a:fld id="{47E1372D-57A8-46C7-B933-AD47870345D9}" type="slidenum">
              <a:rPr lang="tr-TR" altLang="tr-TR">
                <a:solidFill>
                  <a:srgbClr val="000000"/>
                </a:solidFill>
                <a:latin typeface="Times New Roman" panose="02020603050405020304" pitchFamily="18" charset="0"/>
              </a:rPr>
              <a:pPr/>
              <a:t>39</a:t>
            </a:fld>
            <a:endParaRPr lang="tr-TR" altLang="tr-TR">
              <a:solidFill>
                <a:srgbClr val="000000"/>
              </a:solidFill>
              <a:latin typeface="Times New Roman" panose="02020603050405020304" pitchFamily="18" charset="0"/>
            </a:endParaRPr>
          </a:p>
        </p:txBody>
      </p:sp>
      <p:sp>
        <p:nvSpPr>
          <p:cNvPr id="108547" name="Rectangle 1"/>
          <p:cNvSpPr>
            <a:spLocks noGrp="1" noRot="1" noChangeAspect="1" noChangeArrowheads="1" noTextEdit="1"/>
          </p:cNvSpPr>
          <p:nvPr>
            <p:ph type="sldImg"/>
          </p:nvPr>
        </p:nvSpPr>
        <p:spPr>
          <a:xfrm>
            <a:off x="381000" y="695325"/>
            <a:ext cx="6096000" cy="342900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08548" name="Rectangle 2"/>
          <p:cNvSpPr>
            <a:spLocks noGrp="1" noChangeArrowheads="1"/>
          </p:cNvSpPr>
          <p:nvPr>
            <p:ph type="body" idx="1"/>
          </p:nvPr>
        </p:nvSpPr>
        <p:spPr>
          <a:xfrm>
            <a:off x="685800" y="4343400"/>
            <a:ext cx="5486400" cy="4114800"/>
          </a:xfrm>
          <a:noFill/>
          <a:extLst>
            <a:ext uri="{91240B29-F687-4F45-9708-019B960494DF}">
              <a14:hiddenLine xmlns:a14="http://schemas.microsoft.com/office/drawing/2010/main" w="9525">
                <a:solidFill>
                  <a:srgbClr val="80808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r-TR" altLang="tr-TR">
              <a:latin typeface="Times New Roman" panose="02020603050405020304" pitchFamily="18" charset="0"/>
            </a:endParaRPr>
          </a:p>
        </p:txBody>
      </p:sp>
    </p:spTree>
    <p:extLst>
      <p:ext uri="{BB962C8B-B14F-4D97-AF65-F5344CB8AC3E}">
        <p14:creationId xmlns:p14="http://schemas.microsoft.com/office/powerpoint/2010/main" val="17805520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xmlns="" id="{153F5B9C-82B0-4B92-B93E-3A0BAF13D6B3}"/>
              </a:ext>
            </a:extLst>
          </p:cNvPr>
          <p:cNvSpPr>
            <a:spLocks noGrp="1" noChangeArrowheads="1"/>
          </p:cNvSpPr>
          <p:nvPr>
            <p:ph type="sldNum"/>
          </p:nvPr>
        </p:nvSpPr>
        <p:spPr>
          <a:ln/>
        </p:spPr>
        <p:txBody>
          <a:bodyPr/>
          <a:lstStyle/>
          <a:p>
            <a:fld id="{EC520B3E-8371-4BC1-88C8-DE366F595484}" type="slidenum">
              <a:rPr lang="tr-TR" altLang="tr-TR"/>
              <a:pPr/>
              <a:t>40</a:t>
            </a:fld>
            <a:endParaRPr lang="tr-TR" altLang="tr-TR"/>
          </a:p>
        </p:txBody>
      </p:sp>
      <p:sp>
        <p:nvSpPr>
          <p:cNvPr id="129025" name="Rectangle 1">
            <a:extLst>
              <a:ext uri="{FF2B5EF4-FFF2-40B4-BE49-F238E27FC236}">
                <a16:creationId xmlns:a16="http://schemas.microsoft.com/office/drawing/2014/main" xmlns="" id="{CD4B7688-80EC-4C95-B10B-F623CA554850}"/>
              </a:ext>
            </a:extLst>
          </p:cNvPr>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29026" name="Rectangle 2">
            <a:extLst>
              <a:ext uri="{FF2B5EF4-FFF2-40B4-BE49-F238E27FC236}">
                <a16:creationId xmlns:a16="http://schemas.microsoft.com/office/drawing/2014/main" xmlns="" id="{CB664E7D-D017-43BD-B044-FEB82177FF63}"/>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r-TR" altLang="tr-TR"/>
          </a:p>
        </p:txBody>
      </p:sp>
    </p:spTree>
    <p:extLst>
      <p:ext uri="{BB962C8B-B14F-4D97-AF65-F5344CB8AC3E}">
        <p14:creationId xmlns:p14="http://schemas.microsoft.com/office/powerpoint/2010/main" val="988160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xmlns="" id="{769B600C-833E-43D9-A141-A34326E42470}"/>
              </a:ext>
            </a:extLst>
          </p:cNvPr>
          <p:cNvSpPr>
            <a:spLocks noGrp="1" noChangeArrowheads="1"/>
          </p:cNvSpPr>
          <p:nvPr>
            <p:ph type="sldNum"/>
          </p:nvPr>
        </p:nvSpPr>
        <p:spPr>
          <a:ln/>
        </p:spPr>
        <p:txBody>
          <a:bodyPr/>
          <a:lstStyle/>
          <a:p>
            <a:fld id="{C15490AD-150B-40CF-B3A4-12E16249429B}" type="slidenum">
              <a:rPr lang="tr-TR" altLang="tr-TR"/>
              <a:pPr/>
              <a:t>41</a:t>
            </a:fld>
            <a:endParaRPr lang="tr-TR" altLang="tr-TR"/>
          </a:p>
        </p:txBody>
      </p:sp>
      <p:sp>
        <p:nvSpPr>
          <p:cNvPr id="130049" name="Rectangle 1">
            <a:extLst>
              <a:ext uri="{FF2B5EF4-FFF2-40B4-BE49-F238E27FC236}">
                <a16:creationId xmlns:a16="http://schemas.microsoft.com/office/drawing/2014/main" xmlns="" id="{5F0BC7B9-0009-4FBC-A3E9-DF3BB6ECD441}"/>
              </a:ext>
            </a:extLst>
          </p:cNvPr>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0050" name="Rectangle 2">
            <a:extLst>
              <a:ext uri="{FF2B5EF4-FFF2-40B4-BE49-F238E27FC236}">
                <a16:creationId xmlns:a16="http://schemas.microsoft.com/office/drawing/2014/main" xmlns="" id="{422712D0-131A-43CA-991E-07FB4EE9B6B5}"/>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r-TR" altLang="tr-TR"/>
          </a:p>
        </p:txBody>
      </p:sp>
    </p:spTree>
    <p:extLst>
      <p:ext uri="{BB962C8B-B14F-4D97-AF65-F5344CB8AC3E}">
        <p14:creationId xmlns:p14="http://schemas.microsoft.com/office/powerpoint/2010/main" val="40996775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xmlns="" id="{D702159F-7AD5-4244-B79D-8362690751DB}"/>
              </a:ext>
            </a:extLst>
          </p:cNvPr>
          <p:cNvSpPr>
            <a:spLocks noGrp="1" noChangeArrowheads="1"/>
          </p:cNvSpPr>
          <p:nvPr>
            <p:ph type="sldNum"/>
          </p:nvPr>
        </p:nvSpPr>
        <p:spPr>
          <a:ln/>
        </p:spPr>
        <p:txBody>
          <a:bodyPr/>
          <a:lstStyle/>
          <a:p>
            <a:fld id="{BE317DCC-C1CE-4546-B548-76EA1BB09689}" type="slidenum">
              <a:rPr lang="tr-TR" altLang="tr-TR"/>
              <a:pPr/>
              <a:t>42</a:t>
            </a:fld>
            <a:endParaRPr lang="tr-TR" altLang="tr-TR"/>
          </a:p>
        </p:txBody>
      </p:sp>
      <p:sp>
        <p:nvSpPr>
          <p:cNvPr id="132097" name="Rectangle 1">
            <a:extLst>
              <a:ext uri="{FF2B5EF4-FFF2-40B4-BE49-F238E27FC236}">
                <a16:creationId xmlns:a16="http://schemas.microsoft.com/office/drawing/2014/main" xmlns="" id="{2EB3E52E-01B1-4BE0-AD3B-B58DFF1E43D3}"/>
              </a:ext>
            </a:extLst>
          </p:cNvPr>
          <p:cNvSpPr txBox="1">
            <a:spLocks noGrp="1" noRot="1" noChangeAspect="1" noChangeArrowheads="1"/>
          </p:cNvSpPr>
          <p:nvPr>
            <p:ph type="sldImg"/>
          </p:nvPr>
        </p:nvSpPr>
        <p:spPr bwMode="auto">
          <a:xfrm>
            <a:off x="381000" y="685800"/>
            <a:ext cx="6096000" cy="3429000"/>
          </a:xfrm>
          <a:prstGeom prst="rect">
            <a:avLst/>
          </a:prstGeo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132098" name="Rectangle 2">
            <a:extLst>
              <a:ext uri="{FF2B5EF4-FFF2-40B4-BE49-F238E27FC236}">
                <a16:creationId xmlns:a16="http://schemas.microsoft.com/office/drawing/2014/main" xmlns="" id="{7239BEEB-33B7-44C7-BBA6-AE208F9E0E6C}"/>
              </a:ext>
            </a:extLst>
          </p:cNvPr>
          <p:cNvSpPr txBox="1">
            <a:spLocks noGrp="1" noChangeArrowheads="1"/>
          </p:cNvSpPr>
          <p:nvPr>
            <p:ph type="body" idx="1"/>
          </p:nvPr>
        </p:nvSpPr>
        <p:spPr bwMode="auto">
          <a:xfrm>
            <a:off x="685800" y="4343400"/>
            <a:ext cx="5486400" cy="41148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tr-TR" altLang="tr-TR"/>
          </a:p>
        </p:txBody>
      </p:sp>
    </p:spTree>
    <p:extLst>
      <p:ext uri="{BB962C8B-B14F-4D97-AF65-F5344CB8AC3E}">
        <p14:creationId xmlns:p14="http://schemas.microsoft.com/office/powerpoint/2010/main" val="21071418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tr-TR"/>
              <a:t>Asıl başlık stili için tıklatın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8083146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tr-TR"/>
              <a:t>Asıl başlık stili için tıklatın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77937031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tr-TR"/>
              <a:t>Asıl başlık stili için tıklatın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399611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a:t>Asıl başlık stili için tıklatın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1504705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r-TR"/>
              <a:t>Asıl başlık stili için tıklatın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069984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760389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7096673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tr-TR"/>
              <a:t>Asıl başlık stili için tıklatın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sp>
        <p:nvSpPr>
          <p:cNvPr id="5" name="Date Placeholder 4"/>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5030342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tr-TR"/>
              <a:t>Asıl başlık stili için tıklatın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simgeyi tıklatın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sp>
        <p:nvSpPr>
          <p:cNvPr id="5" name="Date Placeholder 4"/>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913392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tr-TR"/>
              <a:t>Asıl başlık stili için tıklatın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567300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a:t>Asıl başlık stili için tıklatın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smtClean="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63679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tr-TR"/>
              <a:t>Asıl başlık stili için tıklatın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a:t>
            </a:r>
          </a:p>
        </p:txBody>
      </p:sp>
      <p:sp>
        <p:nvSpPr>
          <p:cNvPr id="5" name="Date Placeholder 4"/>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3813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a:t>Asıl başlık stili için tıklatın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a:t>
            </a:r>
          </a:p>
        </p:txBody>
      </p:sp>
      <p:sp>
        <p:nvSpPr>
          <p:cNvPr id="5" name="Date Placeholder 4"/>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8789360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tr-TR"/>
              <a:t>Asıl başlık stili için tıklatın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a:t>Asıl metin stillerini düzenle</a:t>
            </a:r>
          </a:p>
        </p:txBody>
      </p:sp>
      <p:sp>
        <p:nvSpPr>
          <p:cNvPr id="5" name="Date Placeholder 4"/>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306339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67289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tr-TR"/>
              <a:t>Asıl başlık stili için tıklatın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678315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Başlık ve İçerik">
    <p:spTree>
      <p:nvGrpSpPr>
        <p:cNvPr id="1" name=""/>
        <p:cNvGrpSpPr/>
        <p:nvPr/>
      </p:nvGrpSpPr>
      <p:grpSpPr>
        <a:xfrm>
          <a:off x="0" y="0"/>
          <a:ext cx="0" cy="0"/>
          <a:chOff x="0" y="0"/>
          <a:chExt cx="0" cy="0"/>
        </a:xfrm>
      </p:grpSpPr>
    </p:spTree>
    <p:extLst>
      <p:ext uri="{BB962C8B-B14F-4D97-AF65-F5344CB8AC3E}">
        <p14:creationId xmlns:p14="http://schemas.microsoft.com/office/powerpoint/2010/main" val="89053273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Başlık ve Metin Üzerinde İçeri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8302230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tr-TR"/>
              <a:t>Asıl başlık stili için tıklatın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1/4/2022</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93640458"/>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 id="2147483791" r:id="rId15"/>
    <p:sldLayoutId id="2147483792" r:id="rId16"/>
    <p:sldLayoutId id="2147483793" r:id="rId17"/>
    <p:sldLayoutId id="2147483794" r:id="rId18"/>
  </p:sldLayoutIdLst>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KV"/><Relationship Id="rId1" Type="http://schemas.microsoft.com/office/2007/relationships/media" Target="../media/media1.MKV"/><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jpeg"/></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1637491" y="611155"/>
            <a:ext cx="8915399" cy="2262781"/>
          </a:xfrm>
        </p:spPr>
        <p:txBody>
          <a:bodyPr>
            <a:normAutofit/>
          </a:bodyPr>
          <a:lstStyle/>
          <a:p>
            <a:r>
              <a:rPr lang="tr-TR" dirty="0"/>
              <a:t>TÜKENMİŞLİK SENDROMU</a:t>
            </a:r>
          </a:p>
        </p:txBody>
      </p:sp>
      <p:sp>
        <p:nvSpPr>
          <p:cNvPr id="3" name="Alt Başlık 2"/>
          <p:cNvSpPr>
            <a:spLocks noGrp="1"/>
          </p:cNvSpPr>
          <p:nvPr>
            <p:ph type="subTitle" idx="1"/>
          </p:nvPr>
        </p:nvSpPr>
        <p:spPr>
          <a:xfrm>
            <a:off x="4301413" y="3862874"/>
            <a:ext cx="3191070" cy="781155"/>
          </a:xfrm>
        </p:spPr>
        <p:txBody>
          <a:bodyPr>
            <a:normAutofit/>
          </a:bodyPr>
          <a:lstStyle/>
          <a:p>
            <a:pPr algn="ctr"/>
            <a:endParaRPr lang="tr-TR" dirty="0">
              <a:solidFill>
                <a:schemeClr val="tx2">
                  <a:lumMod val="75000"/>
                </a:schemeClr>
              </a:solidFill>
            </a:endParaRPr>
          </a:p>
        </p:txBody>
      </p:sp>
    </p:spTree>
    <p:extLst>
      <p:ext uri="{BB962C8B-B14F-4D97-AF65-F5344CB8AC3E}">
        <p14:creationId xmlns:p14="http://schemas.microsoft.com/office/powerpoint/2010/main" val="190707832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951722" y="2040944"/>
            <a:ext cx="10384972" cy="3847207"/>
          </a:xfrm>
          <a:prstGeom prst="rect">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tr-TR" b="1" i="1" dirty="0">
                <a:latin typeface="Arial Bold Italic"/>
              </a:rPr>
              <a:t>                                          </a:t>
            </a:r>
            <a:r>
              <a:rPr lang="tr-TR" sz="2800" b="1" i="1" dirty="0">
                <a:latin typeface="Arial Bold Italic"/>
              </a:rPr>
              <a:t>Parmak Yakalama</a:t>
            </a:r>
          </a:p>
          <a:p>
            <a:r>
              <a:rPr lang="tr-TR" sz="2400" dirty="0">
                <a:latin typeface="Arial" panose="020B0604020202020204" pitchFamily="34" charset="0"/>
              </a:rPr>
              <a:t>Katılımcılar büyük bir daire halinde ayakta dururlar. Sağ ellerini işaret parmakları dik olarak havada tutarlar. Sol elleri ise açık bir</a:t>
            </a:r>
          </a:p>
          <a:p>
            <a:r>
              <a:rPr lang="tr-TR" sz="2400" dirty="0">
                <a:latin typeface="Arial" panose="020B0604020202020204" pitchFamily="34" charset="0"/>
              </a:rPr>
              <a:t>şekilde yanlarındaki katılımcının işaret parmağının üstüne gelecek şekilde havada tutulur. Oyunu yöneten kişi üçe kadar sayınca</a:t>
            </a:r>
          </a:p>
          <a:p>
            <a:r>
              <a:rPr lang="tr-TR" sz="2400" dirty="0">
                <a:latin typeface="Arial" panose="020B0604020202020204" pitchFamily="34" charset="0"/>
              </a:rPr>
              <a:t>tüm katılımcılar sağ ellerini yanlarındaki katılımcıya yakalatmadan indirirken sol elleri ile diğer yanlarındaki katılımcının parmağını</a:t>
            </a:r>
          </a:p>
          <a:p>
            <a:r>
              <a:rPr lang="tr-TR" sz="2400" dirty="0">
                <a:latin typeface="Arial" panose="020B0604020202020204" pitchFamily="34" charset="0"/>
              </a:rPr>
              <a:t>yakalamaya çalışır. Sağ parmağı yakalanan katılımcılar (kendileri yanlarındaki parmağı yakalamış olsalar bile) oyundan çıkarlar.</a:t>
            </a:r>
          </a:p>
          <a:p>
            <a:r>
              <a:rPr lang="tr-TR" sz="2400" dirty="0">
                <a:latin typeface="Arial" panose="020B0604020202020204" pitchFamily="34" charset="0"/>
              </a:rPr>
              <a:t>Oyun üç kişi kalıncaya kadar devam eder.</a:t>
            </a:r>
            <a:endParaRPr lang="tr-TR" sz="2400" dirty="0"/>
          </a:p>
        </p:txBody>
      </p:sp>
      <p:sp>
        <p:nvSpPr>
          <p:cNvPr id="5" name="Dikdörtgen 4"/>
          <p:cNvSpPr/>
          <p:nvPr/>
        </p:nvSpPr>
        <p:spPr>
          <a:xfrm>
            <a:off x="2974910" y="339338"/>
            <a:ext cx="5533053" cy="1175657"/>
          </a:xfrm>
          <a:prstGeom prst="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dirty="0">
                <a:solidFill>
                  <a:schemeClr val="tx1"/>
                </a:solidFill>
              </a:rPr>
              <a:t>Haydi Oynayalım</a:t>
            </a:r>
          </a:p>
        </p:txBody>
      </p:sp>
    </p:spTree>
    <p:extLst>
      <p:ext uri="{BB962C8B-B14F-4D97-AF65-F5344CB8AC3E}">
        <p14:creationId xmlns:p14="http://schemas.microsoft.com/office/powerpoint/2010/main" val="63136885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xmlns="" id="{C9C92528-C693-4C4B-A0C4-15FEA87394AE}"/>
              </a:ext>
            </a:extLst>
          </p:cNvPr>
          <p:cNvSpPr>
            <a:spLocks noGrp="1"/>
          </p:cNvSpPr>
          <p:nvPr>
            <p:ph type="title"/>
          </p:nvPr>
        </p:nvSpPr>
        <p:spPr/>
        <p:txBody>
          <a:bodyPr/>
          <a:lstStyle/>
          <a:p>
            <a:endParaRPr lang="tr-TR"/>
          </a:p>
        </p:txBody>
      </p:sp>
      <p:pic>
        <p:nvPicPr>
          <p:cNvPr id="4" name="Tükenmişlik Sendromu Yaşayan İnsanların Bildiği 8 Durum - YouTube">
            <a:hlinkClick r:id="" action="ppaction://media"/>
            <a:extLst>
              <a:ext uri="{FF2B5EF4-FFF2-40B4-BE49-F238E27FC236}">
                <a16:creationId xmlns:a16="http://schemas.microsoft.com/office/drawing/2014/main" xmlns="" id="{6B93BE8C-6B25-421E-9C32-88A1F9020892}"/>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1"/>
            <a:ext cx="12192000" cy="6858000"/>
          </a:xfrm>
        </p:spPr>
      </p:pic>
    </p:spTree>
    <p:extLst>
      <p:ext uri="{BB962C8B-B14F-4D97-AF65-F5344CB8AC3E}">
        <p14:creationId xmlns:p14="http://schemas.microsoft.com/office/powerpoint/2010/main" val="65261533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08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fullScrn="1">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322339" y="512142"/>
            <a:ext cx="7036266" cy="924772"/>
          </a:xfr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0000"/>
          </a:bodyPr>
          <a:lstStyle/>
          <a:p>
            <a:r>
              <a:rPr lang="tr-TR" altLang="tr-TR" b="1" dirty="0">
                <a:solidFill>
                  <a:schemeClr val="accent3">
                    <a:lumMod val="75000"/>
                  </a:schemeClr>
                </a:solidFill>
                <a:latin typeface="Arial" panose="020B0604020202020204" pitchFamily="34" charset="0"/>
                <a:cs typeface="Arial" panose="020B0604020202020204" pitchFamily="34" charset="0"/>
              </a:rPr>
              <a:t>Tükenmişlik Sendromu Nedir?</a:t>
            </a:r>
            <a:br>
              <a:rPr lang="tr-TR" altLang="tr-TR" b="1" dirty="0">
                <a:solidFill>
                  <a:schemeClr val="accent3">
                    <a:lumMod val="75000"/>
                  </a:schemeClr>
                </a:solidFill>
                <a:latin typeface="Arial" panose="020B0604020202020204" pitchFamily="34" charset="0"/>
                <a:cs typeface="Arial" panose="020B0604020202020204" pitchFamily="34" charset="0"/>
              </a:rPr>
            </a:br>
            <a:endParaRPr lang="tr-TR" dirty="0">
              <a:solidFill>
                <a:schemeClr val="accent3">
                  <a:lumMod val="75000"/>
                </a:schemeClr>
              </a:solidFill>
              <a:latin typeface="Arial" panose="020B0604020202020204" pitchFamily="34" charset="0"/>
              <a:cs typeface="Arial" panose="020B0604020202020204" pitchFamily="34" charset="0"/>
            </a:endParaRPr>
          </a:p>
        </p:txBody>
      </p:sp>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12600" y="2080726"/>
            <a:ext cx="4746574" cy="315932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Yuvarlatılmış Dikdörtgen 4"/>
          <p:cNvSpPr/>
          <p:nvPr/>
        </p:nvSpPr>
        <p:spPr>
          <a:xfrm>
            <a:off x="811764" y="2332653"/>
            <a:ext cx="5915608" cy="3648270"/>
          </a:xfrm>
          <a:prstGeom prst="round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defRPr/>
            </a:pPr>
            <a:r>
              <a:rPr lang="tr-TR" altLang="tr-TR" sz="2400" dirty="0">
                <a:solidFill>
                  <a:schemeClr val="tx1"/>
                </a:solidFill>
                <a:latin typeface="Arial" panose="020B0604020202020204" pitchFamily="34" charset="0"/>
                <a:cs typeface="Arial" panose="020B0604020202020204" pitchFamily="34" charset="0"/>
              </a:rPr>
              <a:t>Tükenmişlik</a:t>
            </a:r>
            <a:r>
              <a:rPr lang="tr-TR" altLang="tr-TR" sz="2400">
                <a:solidFill>
                  <a:schemeClr val="tx1"/>
                </a:solidFill>
                <a:latin typeface="Arial" panose="020B0604020202020204" pitchFamily="34" charset="0"/>
                <a:cs typeface="Arial" panose="020B0604020202020204" pitchFamily="34" charset="0"/>
              </a:rPr>
              <a:t>:</a:t>
            </a:r>
            <a:r>
              <a:rPr lang="tr-TR" altLang="tr-TR" sz="2400">
                <a:solidFill>
                  <a:schemeClr val="tx1"/>
                </a:solidFill>
                <a:latin typeface="Comic Sans MS" panose="030F0702030302020204" pitchFamily="66" charset="0"/>
              </a:rPr>
              <a:t> </a:t>
            </a:r>
            <a:r>
              <a:rPr lang="tr-TR" altLang="tr-TR" sz="2400">
                <a:solidFill>
                  <a:schemeClr val="tx1"/>
                </a:solidFill>
                <a:latin typeface="Arial" panose="020B0604020202020204" pitchFamily="34" charset="0"/>
                <a:cs typeface="Arial" panose="020B0604020202020204" pitchFamily="34" charset="0"/>
              </a:rPr>
              <a:t>“ Çalışanın, </a:t>
            </a:r>
            <a:r>
              <a:rPr lang="tr-TR" altLang="tr-TR" sz="2400" dirty="0">
                <a:solidFill>
                  <a:schemeClr val="tx1"/>
                </a:solidFill>
                <a:latin typeface="Arial" panose="020B0604020202020204" pitchFamily="34" charset="0"/>
                <a:cs typeface="Arial" panose="020B0604020202020204" pitchFamily="34" charset="0"/>
              </a:rPr>
              <a:t>mesleğinin özgün anlamı ve amacından kopması, hizmet verdiği insanlar ile artık gerçekten ilgilenemiyor olması” biçiminde tanımlamıştır. </a:t>
            </a:r>
          </a:p>
        </p:txBody>
      </p:sp>
    </p:spTree>
    <p:extLst>
      <p:ext uri="{BB962C8B-B14F-4D97-AF65-F5344CB8AC3E}">
        <p14:creationId xmlns:p14="http://schemas.microsoft.com/office/powerpoint/2010/main" val="74391789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592926" y="624110"/>
            <a:ext cx="5841948" cy="1280890"/>
          </a:xfrm>
          <a:solidFill>
            <a:schemeClr val="accent3">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algn="l" eaLnBrk="1" hangingPunct="1"/>
            <a:r>
              <a:rPr lang="tr-TR" altLang="tr-TR" sz="4000" dirty="0">
                <a:solidFill>
                  <a:schemeClr val="tx1"/>
                </a:solidFill>
              </a:rPr>
              <a:t>Tükenmişlik Kavramı</a:t>
            </a:r>
          </a:p>
        </p:txBody>
      </p:sp>
      <p:sp>
        <p:nvSpPr>
          <p:cNvPr id="4099" name="Rectangle 3"/>
          <p:cNvSpPr>
            <a:spLocks noGrp="1" noChangeArrowheads="1"/>
          </p:cNvSpPr>
          <p:nvPr>
            <p:ph idx="1"/>
          </p:nvPr>
        </p:nvSpPr>
        <p:spPr>
          <a:xfrm>
            <a:off x="3387012" y="2133600"/>
            <a:ext cx="8117600" cy="1887894"/>
          </a:xfrm>
        </p:spPr>
        <p:txBody>
          <a:bodyPr>
            <a:normAutofit/>
          </a:bodyPr>
          <a:lstStyle/>
          <a:p>
            <a:pPr eaLnBrk="1" hangingPunct="1">
              <a:lnSpc>
                <a:spcPct val="80000"/>
              </a:lnSpc>
              <a:buFontTx/>
              <a:buNone/>
            </a:pPr>
            <a:r>
              <a:rPr lang="tr-TR" altLang="tr-TR" sz="2400" dirty="0"/>
              <a:t>			</a:t>
            </a:r>
          </a:p>
        </p:txBody>
      </p:sp>
      <p:sp>
        <p:nvSpPr>
          <p:cNvPr id="2" name="Yuvarlatılmış Dikdörtgen 1"/>
          <p:cNvSpPr/>
          <p:nvPr/>
        </p:nvSpPr>
        <p:spPr>
          <a:xfrm>
            <a:off x="2592925" y="4517571"/>
            <a:ext cx="8267907" cy="2041849"/>
          </a:xfrm>
          <a:prstGeom prst="roundRect">
            <a:avLst/>
          </a:pr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tr-TR" altLang="tr-TR" dirty="0"/>
              <a:t>	                                   </a:t>
            </a:r>
            <a:r>
              <a:rPr lang="tr-TR" altLang="tr-TR" sz="3600" b="1" dirty="0">
                <a:solidFill>
                  <a:schemeClr val="tx1"/>
                </a:solidFill>
              </a:rPr>
              <a:t>Tükenmişlik,</a:t>
            </a:r>
            <a:r>
              <a:rPr lang="tr-TR" altLang="tr-TR" sz="3600" dirty="0">
                <a:solidFill>
                  <a:schemeClr val="tx1"/>
                </a:solidFill>
              </a:rPr>
              <a:t> </a:t>
            </a:r>
          </a:p>
          <a:p>
            <a:pPr>
              <a:lnSpc>
                <a:spcPct val="80000"/>
              </a:lnSpc>
            </a:pPr>
            <a:r>
              <a:rPr lang="tr-TR" altLang="tr-TR" sz="3600" dirty="0">
                <a:solidFill>
                  <a:schemeClr val="tx1"/>
                </a:solidFill>
              </a:rPr>
              <a:t>Belli bir dinlenme sonrası ortadan kalkan bir yorgunluk hali  değildir. </a:t>
            </a:r>
          </a:p>
        </p:txBody>
      </p:sp>
      <p:sp>
        <p:nvSpPr>
          <p:cNvPr id="3" name="Yuvarlatılmış Dikdörtgen 2"/>
          <p:cNvSpPr/>
          <p:nvPr/>
        </p:nvSpPr>
        <p:spPr>
          <a:xfrm>
            <a:off x="746448" y="2401077"/>
            <a:ext cx="8014997" cy="1993641"/>
          </a:xfrm>
          <a:prstGeom prst="roundRect">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tr-TR" altLang="tr-TR" sz="2400" b="1" dirty="0"/>
              <a:t>                               </a:t>
            </a:r>
            <a:r>
              <a:rPr lang="tr-TR" altLang="tr-TR" sz="2400" b="1" dirty="0">
                <a:solidFill>
                  <a:schemeClr val="tx1"/>
                </a:solidFill>
              </a:rPr>
              <a:t>Tükenmişlik;</a:t>
            </a:r>
            <a:r>
              <a:rPr lang="tr-TR" altLang="tr-TR" sz="2400" dirty="0">
                <a:solidFill>
                  <a:schemeClr val="tx1"/>
                </a:solidFill>
              </a:rPr>
              <a:t> </a:t>
            </a:r>
          </a:p>
          <a:p>
            <a:pPr>
              <a:lnSpc>
                <a:spcPct val="80000"/>
              </a:lnSpc>
            </a:pPr>
            <a:r>
              <a:rPr lang="tr-TR" altLang="tr-TR" sz="2400" dirty="0">
                <a:solidFill>
                  <a:schemeClr val="tx1"/>
                </a:solidFill>
              </a:rPr>
              <a:t>Özellikle birey iyi bir performans gösterdiği halde bu çabasının karşılığında uygun bir ödül alamadığı veya takdir edilmediği ve bunu da kabul edemediği zamanlarda görülmektedir. </a:t>
            </a:r>
          </a:p>
          <a:p>
            <a:pPr>
              <a:lnSpc>
                <a:spcPct val="80000"/>
              </a:lnSpc>
            </a:pPr>
            <a:endParaRPr lang="tr-TR" altLang="tr-TR" sz="2400" dirty="0">
              <a:solidFill>
                <a:schemeClr val="tx1"/>
              </a:solidFill>
            </a:endParaRPr>
          </a:p>
        </p:txBody>
      </p:sp>
    </p:spTree>
    <p:extLst>
      <p:ext uri="{BB962C8B-B14F-4D97-AF65-F5344CB8AC3E}">
        <p14:creationId xmlns:p14="http://schemas.microsoft.com/office/powerpoint/2010/main" val="185423206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1+#ppt_w/2"/>
                                          </p:val>
                                        </p:tav>
                                        <p:tav tm="100000">
                                          <p:val>
                                            <p:strVal val="#ppt_x"/>
                                          </p:val>
                                        </p:tav>
                                      </p:tavLst>
                                    </p:anim>
                                    <p:anim calcmode="lin" valueType="num">
                                      <p:cBhvr additive="base">
                                        <p:cTn id="14"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Dikdörtgen"/>
          <p:cNvSpPr>
            <a:spLocks noChangeArrowheads="1"/>
          </p:cNvSpPr>
          <p:nvPr/>
        </p:nvSpPr>
        <p:spPr bwMode="auto">
          <a:xfrm>
            <a:off x="1489166" y="687978"/>
            <a:ext cx="9144000" cy="5386090"/>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marL="342900" indent="-342900">
              <a:defRPr>
                <a:solidFill>
                  <a:schemeClr val="tx1"/>
                </a:solidFill>
                <a:latin typeface="Garamond" panose="02020404030301010803" pitchFamily="18" charset="0"/>
              </a:defRPr>
            </a:lvl1pPr>
            <a:lvl2pPr marL="800100" indent="-342900">
              <a:defRPr>
                <a:solidFill>
                  <a:schemeClr val="tx1"/>
                </a:solidFill>
                <a:latin typeface="Garamond" panose="02020404030301010803" pitchFamily="18" charset="0"/>
              </a:defRPr>
            </a:lvl2pPr>
            <a:lvl3pPr marL="1257300" indent="-342900">
              <a:defRPr>
                <a:solidFill>
                  <a:schemeClr val="tx1"/>
                </a:solidFill>
                <a:latin typeface="Garamond" panose="02020404030301010803" pitchFamily="18" charset="0"/>
              </a:defRPr>
            </a:lvl3pPr>
            <a:lvl4pPr marL="1714500" indent="-342900">
              <a:defRPr>
                <a:solidFill>
                  <a:schemeClr val="tx1"/>
                </a:solidFill>
                <a:latin typeface="Garamond" panose="02020404030301010803" pitchFamily="18" charset="0"/>
              </a:defRPr>
            </a:lvl4pPr>
            <a:lvl5pPr marL="2171700" indent="-342900">
              <a:defRPr>
                <a:solidFill>
                  <a:schemeClr val="tx1"/>
                </a:solidFill>
                <a:latin typeface="Garamond" panose="02020404030301010803" pitchFamily="18" charset="0"/>
              </a:defRPr>
            </a:lvl5pPr>
            <a:lvl6pPr marL="2628900" indent="-342900" eaLnBrk="0" fontAlgn="base" hangingPunct="0">
              <a:spcBef>
                <a:spcPct val="0"/>
              </a:spcBef>
              <a:spcAft>
                <a:spcPct val="0"/>
              </a:spcAft>
              <a:defRPr>
                <a:solidFill>
                  <a:schemeClr val="tx1"/>
                </a:solidFill>
                <a:latin typeface="Garamond" panose="02020404030301010803" pitchFamily="18" charset="0"/>
              </a:defRPr>
            </a:lvl6pPr>
            <a:lvl7pPr marL="3086100" indent="-342900" eaLnBrk="0" fontAlgn="base" hangingPunct="0">
              <a:spcBef>
                <a:spcPct val="0"/>
              </a:spcBef>
              <a:spcAft>
                <a:spcPct val="0"/>
              </a:spcAft>
              <a:defRPr>
                <a:solidFill>
                  <a:schemeClr val="tx1"/>
                </a:solidFill>
                <a:latin typeface="Garamond" panose="02020404030301010803" pitchFamily="18" charset="0"/>
              </a:defRPr>
            </a:lvl7pPr>
            <a:lvl8pPr marL="3543300" indent="-342900" eaLnBrk="0" fontAlgn="base" hangingPunct="0">
              <a:spcBef>
                <a:spcPct val="0"/>
              </a:spcBef>
              <a:spcAft>
                <a:spcPct val="0"/>
              </a:spcAft>
              <a:defRPr>
                <a:solidFill>
                  <a:schemeClr val="tx1"/>
                </a:solidFill>
                <a:latin typeface="Garamond" panose="02020404030301010803" pitchFamily="18" charset="0"/>
              </a:defRPr>
            </a:lvl8pPr>
            <a:lvl9pPr marL="4000500" indent="-342900" eaLnBrk="0" fontAlgn="base" hangingPunct="0">
              <a:spcBef>
                <a:spcPct val="0"/>
              </a:spcBef>
              <a:spcAft>
                <a:spcPct val="0"/>
              </a:spcAft>
              <a:defRPr>
                <a:solidFill>
                  <a:schemeClr val="tx1"/>
                </a:solidFill>
                <a:latin typeface="Garamond" panose="02020404030301010803" pitchFamily="18" charset="0"/>
              </a:defRPr>
            </a:lvl9pPr>
          </a:lstStyle>
          <a:p>
            <a:pPr eaLnBrk="1" hangingPunct="1"/>
            <a:endParaRPr lang="tr-TR" altLang="tr-TR" sz="3200" b="1" dirty="0">
              <a:solidFill>
                <a:srgbClr val="FFFF00"/>
              </a:solidFill>
              <a:latin typeface="Arial" panose="020B0604020202020204" pitchFamily="34" charset="0"/>
              <a:cs typeface="Times New Roman" panose="02020603050405020304" pitchFamily="18" charset="0"/>
            </a:endParaRPr>
          </a:p>
          <a:p>
            <a:pPr eaLnBrk="1" hangingPunct="1"/>
            <a:r>
              <a:rPr lang="tr-TR" altLang="tr-TR" sz="3200" b="1" dirty="0">
                <a:solidFill>
                  <a:schemeClr val="accent1"/>
                </a:solidFill>
                <a:latin typeface="Century Gothic" panose="020B0502020202020204" pitchFamily="34" charset="0"/>
                <a:cs typeface="Times New Roman" panose="02020603050405020304" pitchFamily="18" charset="0"/>
              </a:rPr>
              <a:t>                       Tükenmişlik;</a:t>
            </a:r>
          </a:p>
          <a:p>
            <a:pPr eaLnBrk="1" hangingPunct="1"/>
            <a:endParaRPr lang="tr-TR" altLang="tr-TR" sz="2000" b="1" dirty="0">
              <a:latin typeface="Century Gothic" panose="020B0502020202020204" pitchFamily="34" charset="0"/>
              <a:cs typeface="Times New Roman" panose="02020603050405020304" pitchFamily="18" charset="0"/>
            </a:endParaRPr>
          </a:p>
          <a:p>
            <a:pPr eaLnBrk="1" hangingPunct="1">
              <a:buFontTx/>
              <a:buAutoNum type="arabicPeriod"/>
            </a:pPr>
            <a:r>
              <a:rPr lang="tr-TR" altLang="tr-TR" sz="2000" b="1" u="sng" dirty="0">
                <a:latin typeface="Century Gothic" panose="020B0502020202020204" pitchFamily="34" charset="0"/>
                <a:cs typeface="Times New Roman" panose="02020603050405020304" pitchFamily="18" charset="0"/>
              </a:rPr>
              <a:t>Duygusal tükenme</a:t>
            </a:r>
            <a:r>
              <a:rPr lang="tr-TR" altLang="tr-TR" sz="2000" dirty="0">
                <a:latin typeface="Century Gothic" panose="020B0502020202020204" pitchFamily="34" charset="0"/>
                <a:cs typeface="Times New Roman" panose="02020603050405020304" pitchFamily="18" charset="0"/>
              </a:rPr>
              <a:t>, kişinin yaptığı iş nedeniyle kendini aşırı yüklenmiş, tükenmiş hissetmesidir ve tükenmişliğin en önemli belirleyicisidir.</a:t>
            </a:r>
          </a:p>
          <a:p>
            <a:pPr eaLnBrk="1" hangingPunct="1">
              <a:buFontTx/>
              <a:buAutoNum type="arabicPeriod"/>
            </a:pPr>
            <a:endParaRPr lang="tr-TR" altLang="tr-TR" sz="2000" dirty="0">
              <a:latin typeface="Century Gothic" panose="020B0502020202020204" pitchFamily="34" charset="0"/>
              <a:cs typeface="Times New Roman" panose="02020603050405020304" pitchFamily="18" charset="0"/>
            </a:endParaRPr>
          </a:p>
          <a:p>
            <a:pPr eaLnBrk="1" hangingPunct="1">
              <a:buFontTx/>
              <a:buAutoNum type="arabicPeriod"/>
            </a:pPr>
            <a:r>
              <a:rPr lang="tr-TR" altLang="tr-TR" sz="2000" b="1" u="sng" dirty="0">
                <a:latin typeface="Century Gothic" panose="020B0502020202020204" pitchFamily="34" charset="0"/>
                <a:cs typeface="Times New Roman" panose="02020603050405020304" pitchFamily="18" charset="0"/>
              </a:rPr>
              <a:t>Duyarsızlaşma</a:t>
            </a:r>
            <a:r>
              <a:rPr lang="tr-TR" altLang="tr-TR" sz="2000" dirty="0">
                <a:latin typeface="Century Gothic" panose="020B0502020202020204" pitchFamily="34" charset="0"/>
                <a:cs typeface="Times New Roman" panose="02020603050405020304" pitchFamily="18" charset="0"/>
              </a:rPr>
              <a:t>, kişinin hizmet verdiklerine karşı, bu kişilerin birer birey olduklarını dikkate almaksızın, duygudan yoksun biçimde tutum ve davranışlar sergilemesidir. </a:t>
            </a:r>
          </a:p>
          <a:p>
            <a:pPr eaLnBrk="1" hangingPunct="1">
              <a:buFontTx/>
              <a:buAutoNum type="arabicPeriod"/>
            </a:pPr>
            <a:r>
              <a:rPr lang="tr-TR" altLang="tr-TR" sz="2000" b="1" u="sng" dirty="0">
                <a:latin typeface="Century Gothic" panose="020B0502020202020204" pitchFamily="34" charset="0"/>
                <a:cs typeface="Times New Roman" panose="02020603050405020304" pitchFamily="18" charset="0"/>
              </a:rPr>
              <a:t>Kişisel başarı eksikliği</a:t>
            </a:r>
            <a:r>
              <a:rPr lang="tr-TR" altLang="tr-TR" sz="2000" dirty="0">
                <a:latin typeface="Century Gothic" panose="020B0502020202020204" pitchFamily="34" charset="0"/>
                <a:cs typeface="Times New Roman" panose="02020603050405020304" pitchFamily="18" charset="0"/>
              </a:rPr>
              <a:t> ise, sorunun başarı ile üstesinden gelememe ve kendini yetersiz görme olarak tanımlanır. </a:t>
            </a:r>
          </a:p>
          <a:p>
            <a:pPr eaLnBrk="1" hangingPunct="1"/>
            <a:endParaRPr lang="tr-TR" altLang="tr-TR" sz="2000" dirty="0">
              <a:latin typeface="Century Gothic" panose="020B0502020202020204" pitchFamily="34" charset="0"/>
              <a:cs typeface="Times New Roman" panose="02020603050405020304" pitchFamily="18" charset="0"/>
            </a:endParaRPr>
          </a:p>
          <a:p>
            <a:pPr eaLnBrk="1" hangingPunct="1"/>
            <a:endParaRPr lang="tr-TR" altLang="tr-TR" sz="2000" dirty="0">
              <a:latin typeface="Century Gothic" panose="020B0502020202020204" pitchFamily="34" charset="0"/>
              <a:cs typeface="Times New Roman" panose="02020603050405020304" pitchFamily="18" charset="0"/>
            </a:endParaRPr>
          </a:p>
          <a:p>
            <a:pPr eaLnBrk="1" hangingPunct="1"/>
            <a:r>
              <a:rPr lang="tr-TR" altLang="tr-TR" sz="2000" dirty="0">
                <a:latin typeface="Century Gothic" panose="020B0502020202020204" pitchFamily="34" charset="0"/>
                <a:cs typeface="Times New Roman" panose="02020603050405020304" pitchFamily="18" charset="0"/>
              </a:rPr>
              <a:t>Kişinin işine karşı motivasyonu düşmüştür, kontrol eksikliği ve çaresizlik hisseder. </a:t>
            </a:r>
          </a:p>
          <a:p>
            <a:pPr eaLnBrk="1" hangingPunct="1"/>
            <a:endParaRPr lang="tr-TR" altLang="tr-TR" sz="2000" dirty="0">
              <a:latin typeface="Comic Sans MS" panose="030F0702030302020204" pitchFamily="66" charset="0"/>
              <a:cs typeface="Times New Roman" panose="02020603050405020304" pitchFamily="18" charset="0"/>
            </a:endParaRPr>
          </a:p>
        </p:txBody>
      </p:sp>
    </p:spTree>
    <p:extLst>
      <p:ext uri="{BB962C8B-B14F-4D97-AF65-F5344CB8AC3E}">
        <p14:creationId xmlns:p14="http://schemas.microsoft.com/office/powerpoint/2010/main" val="247451542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Dikdörtgen"/>
          <p:cNvSpPr>
            <a:spLocks noChangeArrowheads="1"/>
          </p:cNvSpPr>
          <p:nvPr/>
        </p:nvSpPr>
        <p:spPr bwMode="auto">
          <a:xfrm>
            <a:off x="1703388" y="692150"/>
            <a:ext cx="8964612" cy="7171194"/>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eaLnBrk="1" hangingPunct="1">
              <a:spcBef>
                <a:spcPct val="0"/>
              </a:spcBef>
              <a:buClrTx/>
              <a:buSzTx/>
              <a:buFontTx/>
              <a:buNone/>
            </a:pPr>
            <a:endParaRPr lang="tr-TR" altLang="tr-TR" sz="2000" b="1" dirty="0">
              <a:solidFill>
                <a:schemeClr val="bg1"/>
              </a:solidFill>
              <a:latin typeface="Comic Sans MS" panose="030F0702030302020204" pitchFamily="66" charset="0"/>
              <a:cs typeface="Arial" panose="020B0604020202020204" pitchFamily="34" charset="0"/>
            </a:endParaRPr>
          </a:p>
          <a:p>
            <a:pPr eaLnBrk="1" hangingPunct="1">
              <a:spcBef>
                <a:spcPct val="0"/>
              </a:spcBef>
              <a:buClrTx/>
              <a:buSzTx/>
              <a:buFontTx/>
              <a:buNone/>
            </a:pPr>
            <a:r>
              <a:rPr lang="tr-TR" altLang="tr-TR" b="1" dirty="0">
                <a:latin typeface="Century Gothic" panose="020B0502020202020204" pitchFamily="34" charset="0"/>
                <a:cs typeface="Arial" panose="020B0604020202020204" pitchFamily="34" charset="0"/>
              </a:rPr>
              <a:t>           Kimlerde Daha Sık Görülür ?</a:t>
            </a:r>
          </a:p>
          <a:p>
            <a:pPr eaLnBrk="1" hangingPunct="1">
              <a:spcBef>
                <a:spcPct val="0"/>
              </a:spcBef>
              <a:buClrTx/>
              <a:buSzTx/>
              <a:buFontTx/>
              <a:buNone/>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 typeface="Wingdings" panose="05000000000000000000" pitchFamily="2" charset="2"/>
              <a:buChar char="ü"/>
            </a:pPr>
            <a:r>
              <a:rPr lang="tr-TR" altLang="tr-TR" sz="2400" dirty="0">
                <a:latin typeface="Century Gothic" panose="020B0502020202020204" pitchFamily="34" charset="0"/>
                <a:cs typeface="Arial" panose="020B0604020202020204" pitchFamily="34" charset="0"/>
              </a:rPr>
              <a:t>Tükenmişlik sendromu sıklıkla </a:t>
            </a:r>
            <a:r>
              <a:rPr lang="tr-TR" altLang="tr-TR" sz="2400" dirty="0">
                <a:solidFill>
                  <a:srgbClr val="FF0066"/>
                </a:solidFill>
                <a:latin typeface="Century Gothic" panose="020B0502020202020204" pitchFamily="34" charset="0"/>
                <a:cs typeface="Arial" panose="020B0604020202020204" pitchFamily="34" charset="0"/>
              </a:rPr>
              <a:t>hizmet sektöründe</a:t>
            </a:r>
            <a:r>
              <a:rPr lang="tr-TR" altLang="tr-TR" sz="2400" dirty="0">
                <a:latin typeface="Century Gothic" panose="020B0502020202020204" pitchFamily="34" charset="0"/>
                <a:cs typeface="Arial" panose="020B0604020202020204" pitchFamily="34" charset="0"/>
              </a:rPr>
              <a:t> ve </a:t>
            </a:r>
            <a:r>
              <a:rPr lang="tr-TR" altLang="tr-TR" sz="2400" dirty="0">
                <a:solidFill>
                  <a:srgbClr val="FF0066"/>
                </a:solidFill>
                <a:latin typeface="Century Gothic" panose="020B0502020202020204" pitchFamily="34" charset="0"/>
                <a:cs typeface="Arial" panose="020B0604020202020204" pitchFamily="34" charset="0"/>
              </a:rPr>
              <a:t>vardiyalı çalışanlarda</a:t>
            </a:r>
            <a:r>
              <a:rPr lang="tr-TR" altLang="tr-TR" sz="2400" dirty="0">
                <a:latin typeface="Century Gothic" panose="020B0502020202020204" pitchFamily="34" charset="0"/>
                <a:cs typeface="Arial" panose="020B0604020202020204" pitchFamily="34" charset="0"/>
              </a:rPr>
              <a:t> gözlenir. </a:t>
            </a:r>
          </a:p>
          <a:p>
            <a:pPr eaLnBrk="1" hangingPunct="1">
              <a:spcBef>
                <a:spcPct val="0"/>
              </a:spcBef>
              <a:buClrTx/>
              <a:buSzTx/>
              <a:buFont typeface="Wingdings" panose="05000000000000000000" pitchFamily="2" charset="2"/>
              <a:buNone/>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 typeface="Wingdings" panose="05000000000000000000" pitchFamily="2" charset="2"/>
              <a:buChar char="ü"/>
            </a:pPr>
            <a:r>
              <a:rPr lang="tr-TR" altLang="tr-TR" sz="2400" dirty="0">
                <a:latin typeface="Century Gothic" panose="020B0502020202020204" pitchFamily="34" charset="0"/>
                <a:cs typeface="Arial" panose="020B0604020202020204" pitchFamily="34" charset="0"/>
              </a:rPr>
              <a:t>Yönetici kademesindekilerde, kurtarıcı pozisyonundaki kişilerde   yaşamsal önemi olan kararlar vermek durumunda kalan kişilerde ve takım liderlerinde görülme olasılığı daha fazladır. </a:t>
            </a:r>
          </a:p>
          <a:p>
            <a:pPr eaLnBrk="1" hangingPunct="1">
              <a:spcBef>
                <a:spcPct val="0"/>
              </a:spcBef>
              <a:buClrTx/>
              <a:buSzTx/>
              <a:buFont typeface="Wingdings" panose="05000000000000000000" pitchFamily="2" charset="2"/>
              <a:buChar char="ü"/>
            </a:pPr>
            <a:r>
              <a:rPr lang="tr-TR" altLang="tr-TR" sz="2400" dirty="0">
                <a:solidFill>
                  <a:srgbClr val="FF0066"/>
                </a:solidFill>
                <a:latin typeface="Century Gothic" panose="020B0502020202020204" pitchFamily="34" charset="0"/>
                <a:cs typeface="Arial" panose="020B0604020202020204" pitchFamily="34" charset="0"/>
              </a:rPr>
              <a:t>Zaman baskısıyla</a:t>
            </a:r>
            <a:r>
              <a:rPr lang="tr-TR" altLang="tr-TR" sz="2400" dirty="0">
                <a:latin typeface="Century Gothic" panose="020B0502020202020204" pitchFamily="34" charset="0"/>
                <a:cs typeface="Arial" panose="020B0604020202020204" pitchFamily="34" charset="0"/>
              </a:rPr>
              <a:t> iş yetiştirmek durumunda kalanlar, </a:t>
            </a:r>
          </a:p>
          <a:p>
            <a:pPr eaLnBrk="1" hangingPunct="1">
              <a:spcBef>
                <a:spcPct val="0"/>
              </a:spcBef>
              <a:buClrTx/>
              <a:buSzTx/>
              <a:buFont typeface="Wingdings" panose="05000000000000000000" pitchFamily="2" charset="2"/>
              <a:buChar char="ü"/>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 typeface="Wingdings" panose="05000000000000000000" pitchFamily="2" charset="2"/>
              <a:buChar char="ü"/>
            </a:pPr>
            <a:r>
              <a:rPr lang="tr-TR" altLang="tr-TR" sz="2400" dirty="0">
                <a:latin typeface="Century Gothic" panose="020B0502020202020204" pitchFamily="34" charset="0"/>
                <a:cs typeface="Arial" panose="020B0604020202020204" pitchFamily="34" charset="0"/>
              </a:rPr>
              <a:t>Dikkatin keskin olması gerektiren işlerde çalışanlar, </a:t>
            </a:r>
          </a:p>
          <a:p>
            <a:pPr eaLnBrk="1" hangingPunct="1">
              <a:spcBef>
                <a:spcPct val="0"/>
              </a:spcBef>
              <a:buClrTx/>
              <a:buSzTx/>
              <a:buFont typeface="Wingdings" panose="05000000000000000000" pitchFamily="2" charset="2"/>
              <a:buChar char="ü"/>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 typeface="Wingdings" panose="05000000000000000000" pitchFamily="2" charset="2"/>
              <a:buChar char="ü"/>
            </a:pPr>
            <a:r>
              <a:rPr lang="tr-TR" altLang="tr-TR" sz="2400" dirty="0">
                <a:latin typeface="Century Gothic" panose="020B0502020202020204" pitchFamily="34" charset="0"/>
                <a:cs typeface="Arial" panose="020B0604020202020204" pitchFamily="34" charset="0"/>
              </a:rPr>
              <a:t>Ufak detaylara fazlasıyla önem verilmesinin gerekli olduğu İşlerde çalışanlar tükenmişlik sendromuna daha fazla yatkın olabiliyor. </a:t>
            </a:r>
          </a:p>
          <a:p>
            <a:pPr eaLnBrk="1" hangingPunct="1">
              <a:spcBef>
                <a:spcPct val="0"/>
              </a:spcBef>
              <a:buClrTx/>
              <a:buSzTx/>
              <a:buFont typeface="Wingdings" panose="05000000000000000000" pitchFamily="2" charset="2"/>
              <a:buChar char="ü"/>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None/>
            </a:pPr>
            <a:endParaRPr lang="tr-TR" altLang="tr-TR" sz="24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407699734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Dikdörtgen"/>
          <p:cNvSpPr>
            <a:spLocks noChangeArrowheads="1"/>
          </p:cNvSpPr>
          <p:nvPr/>
        </p:nvSpPr>
        <p:spPr bwMode="auto">
          <a:xfrm>
            <a:off x="1036320" y="228600"/>
            <a:ext cx="9980023" cy="5693866"/>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eaLnBrk="1" hangingPunct="1">
              <a:spcBef>
                <a:spcPct val="0"/>
              </a:spcBef>
              <a:buClrTx/>
              <a:buSzTx/>
              <a:buFontTx/>
              <a:buNone/>
            </a:pPr>
            <a:endParaRPr lang="tr-TR" altLang="tr-TR" sz="2000" dirty="0">
              <a:solidFill>
                <a:schemeClr val="bg1"/>
              </a:solidFill>
              <a:latin typeface="Comic Sans MS" panose="030F0702030302020204" pitchFamily="66" charset="0"/>
              <a:cs typeface="Arial" panose="020B0604020202020204" pitchFamily="34" charset="0"/>
            </a:endParaRPr>
          </a:p>
          <a:p>
            <a:pPr eaLnBrk="1" hangingPunct="1">
              <a:spcBef>
                <a:spcPct val="0"/>
              </a:spcBef>
              <a:buClrTx/>
              <a:buSzTx/>
              <a:buFontTx/>
              <a:buNone/>
            </a:pPr>
            <a:r>
              <a:rPr lang="tr-TR" altLang="tr-TR" sz="2400" dirty="0">
                <a:latin typeface="Century Gothic" panose="020B0502020202020204" pitchFamily="34" charset="0"/>
                <a:cs typeface="Arial" panose="020B0604020202020204" pitchFamily="34" charset="0"/>
              </a:rPr>
              <a:t>Tükenmişlikle ilgili yapılan ilk çalışmalar, </a:t>
            </a:r>
            <a:r>
              <a:rPr lang="tr-TR" altLang="tr-TR" sz="2400" b="1" dirty="0">
                <a:latin typeface="Century Gothic" panose="020B0502020202020204" pitchFamily="34" charset="0"/>
                <a:cs typeface="Arial" panose="020B0604020202020204" pitchFamily="34" charset="0"/>
              </a:rPr>
              <a:t>hemşirelik, sosyal hizmet uzmanlığı ve öğretmenlik, doktorluk,  </a:t>
            </a:r>
            <a:r>
              <a:rPr lang="tr-TR" altLang="tr-TR" sz="2400" dirty="0">
                <a:latin typeface="Century Gothic" panose="020B0502020202020204" pitchFamily="34" charset="0"/>
                <a:cs typeface="Arial" panose="020B0604020202020204" pitchFamily="34" charset="0"/>
              </a:rPr>
              <a:t> gibi işi gereği başkalarına yardım etmekle yükümlü meslek gruplarını kapsamaktadır. </a:t>
            </a:r>
          </a:p>
          <a:p>
            <a:pPr eaLnBrk="1" hangingPunct="1">
              <a:spcBef>
                <a:spcPct val="0"/>
              </a:spcBef>
              <a:buClrTx/>
              <a:buSzTx/>
              <a:buFontTx/>
              <a:buNone/>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None/>
            </a:pPr>
            <a:endParaRPr lang="tr-TR" altLang="tr-TR" sz="2400" b="1" dirty="0">
              <a:latin typeface="Century Gothic" panose="020B0502020202020204" pitchFamily="34" charset="0"/>
              <a:cs typeface="Arial" panose="020B0604020202020204" pitchFamily="34" charset="0"/>
            </a:endParaRPr>
          </a:p>
          <a:p>
            <a:pPr eaLnBrk="1" hangingPunct="1">
              <a:spcBef>
                <a:spcPct val="0"/>
              </a:spcBef>
              <a:buClrTx/>
              <a:buSzTx/>
              <a:buFontTx/>
              <a:buNone/>
            </a:pPr>
            <a:r>
              <a:rPr lang="tr-TR" altLang="tr-TR" sz="2400" b="1" dirty="0">
                <a:latin typeface="Century Gothic" panose="020B0502020202020204" pitchFamily="34" charset="0"/>
                <a:cs typeface="Arial" panose="020B0604020202020204" pitchFamily="34" charset="0"/>
              </a:rPr>
              <a:t>Daha sonraları</a:t>
            </a:r>
            <a:r>
              <a:rPr lang="tr-TR" altLang="tr-TR" sz="2400" dirty="0">
                <a:latin typeface="Century Gothic" panose="020B0502020202020204" pitchFamily="34" charset="0"/>
                <a:cs typeface="Arial" panose="020B0604020202020204" pitchFamily="34" charset="0"/>
              </a:rPr>
              <a:t>; </a:t>
            </a:r>
            <a:r>
              <a:rPr lang="tr-TR" altLang="tr-TR" sz="2400" b="1" dirty="0">
                <a:latin typeface="Century Gothic" panose="020B0502020202020204" pitchFamily="34" charset="0"/>
                <a:cs typeface="Arial" panose="020B0604020202020204" pitchFamily="34" charset="0"/>
              </a:rPr>
              <a:t>Güvenlik görevlisi, gardiyanlık, kütüphanecilik, yöneticilik</a:t>
            </a:r>
            <a:r>
              <a:rPr lang="tr-TR" altLang="tr-TR" sz="2400" dirty="0">
                <a:latin typeface="Century Gothic" panose="020B0502020202020204" pitchFamily="34" charset="0"/>
                <a:cs typeface="Arial" panose="020B0604020202020204" pitchFamily="34" charset="0"/>
              </a:rPr>
              <a:t> gibi insanlarla sık iletişim kurulan diğer meslek grupları da risk gruplarına dahil edilmiştir.</a:t>
            </a:r>
          </a:p>
          <a:p>
            <a:pPr eaLnBrk="1" hangingPunct="1">
              <a:spcBef>
                <a:spcPct val="0"/>
              </a:spcBef>
              <a:buClrTx/>
              <a:buSzTx/>
              <a:buFontTx/>
              <a:buNone/>
            </a:pPr>
            <a:endParaRPr lang="tr-TR" altLang="tr-TR" sz="2400" b="1" dirty="0">
              <a:latin typeface="Century Gothic" panose="020B0502020202020204" pitchFamily="34" charset="0"/>
              <a:cs typeface="Arial" panose="020B0604020202020204" pitchFamily="34" charset="0"/>
            </a:endParaRPr>
          </a:p>
          <a:p>
            <a:pPr eaLnBrk="1" hangingPunct="1">
              <a:spcBef>
                <a:spcPct val="0"/>
              </a:spcBef>
              <a:buClrTx/>
              <a:buSzTx/>
              <a:buFontTx/>
              <a:buNone/>
            </a:pPr>
            <a:endParaRPr lang="tr-TR" altLang="tr-TR" sz="2400" b="1" dirty="0">
              <a:latin typeface="Century Gothic" panose="020B0502020202020204" pitchFamily="34" charset="0"/>
              <a:cs typeface="Arial" panose="020B0604020202020204" pitchFamily="34" charset="0"/>
            </a:endParaRPr>
          </a:p>
          <a:p>
            <a:pPr eaLnBrk="1" hangingPunct="1">
              <a:spcBef>
                <a:spcPct val="0"/>
              </a:spcBef>
              <a:buClrTx/>
              <a:buSzTx/>
              <a:buFontTx/>
              <a:buNone/>
            </a:pPr>
            <a:r>
              <a:rPr lang="tr-TR" altLang="tr-TR" sz="2400" b="1" dirty="0">
                <a:latin typeface="Century Gothic" panose="020B0502020202020204" pitchFamily="34" charset="0"/>
                <a:cs typeface="Arial" panose="020B0604020202020204" pitchFamily="34" charset="0"/>
              </a:rPr>
              <a:t>                      UNUTULMAMALIDIR Kİ </a:t>
            </a:r>
            <a:r>
              <a:rPr lang="tr-TR" altLang="tr-TR" b="1" dirty="0">
                <a:latin typeface="Century Gothic" panose="020B0502020202020204" pitchFamily="34" charset="0"/>
                <a:cs typeface="Arial" panose="020B0604020202020204" pitchFamily="34" charset="0"/>
              </a:rPr>
              <a:t>! </a:t>
            </a:r>
          </a:p>
          <a:p>
            <a:pPr eaLnBrk="1" hangingPunct="1">
              <a:spcBef>
                <a:spcPct val="0"/>
              </a:spcBef>
              <a:buClrTx/>
              <a:buSzTx/>
              <a:buFontTx/>
              <a:buNone/>
            </a:pPr>
            <a:r>
              <a:rPr lang="tr-TR" altLang="tr-TR" sz="2400" dirty="0">
                <a:latin typeface="Century Gothic" panose="020B0502020202020204" pitchFamily="34" charset="0"/>
                <a:cs typeface="Arial" panose="020B0604020202020204" pitchFamily="34" charset="0"/>
              </a:rPr>
              <a:t>“Hiç kimse tükenmişlik sendromuna karşı bağışık değildir. Hangi işte çalışırsa çalışsın, hangi pozisyonda olursa olsun  herkes tükenmişlik sendromu için bir adaydır”</a:t>
            </a:r>
          </a:p>
        </p:txBody>
      </p:sp>
    </p:spTree>
    <p:extLst>
      <p:ext uri="{BB962C8B-B14F-4D97-AF65-F5344CB8AC3E}">
        <p14:creationId xmlns:p14="http://schemas.microsoft.com/office/powerpoint/2010/main" val="174063232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Dikdörtgen"/>
          <p:cNvSpPr>
            <a:spLocks noChangeArrowheads="1"/>
          </p:cNvSpPr>
          <p:nvPr/>
        </p:nvSpPr>
        <p:spPr bwMode="auto">
          <a:xfrm>
            <a:off x="1097280" y="679269"/>
            <a:ext cx="10171611" cy="6001643"/>
          </a:xfrm>
          <a:prstGeom prst="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a:spcBef>
                <a:spcPct val="20000"/>
              </a:spcBef>
              <a:buClr>
                <a:schemeClr val="hlink"/>
              </a:buClr>
              <a:buSzPct val="70000"/>
              <a:buFont typeface="Wingdings" panose="05000000000000000000" pitchFamily="2" charset="2"/>
              <a:buChar char="n"/>
              <a:defRPr sz="3200">
                <a:solidFill>
                  <a:schemeClr val="tx1"/>
                </a:solidFill>
                <a:latin typeface="Garamond" panose="02020404030301010803" pitchFamily="18" charset="0"/>
              </a:defRPr>
            </a:lvl1pPr>
            <a:lvl2pPr marL="742950" indent="-285750">
              <a:spcBef>
                <a:spcPct val="20000"/>
              </a:spcBef>
              <a:buClr>
                <a:schemeClr val="accent2"/>
              </a:buClr>
              <a:buSzPct val="70000"/>
              <a:buFont typeface="Wingdings" panose="05000000000000000000" pitchFamily="2" charset="2"/>
              <a:buChar char="n"/>
              <a:defRPr sz="2800">
                <a:solidFill>
                  <a:schemeClr val="tx1"/>
                </a:solidFill>
                <a:latin typeface="Garamond" panose="02020404030301010803" pitchFamily="18" charset="0"/>
              </a:defRPr>
            </a:lvl2pPr>
            <a:lvl3pPr marL="1143000" indent="-228600">
              <a:spcBef>
                <a:spcPct val="20000"/>
              </a:spcBef>
              <a:buClr>
                <a:schemeClr val="tx2"/>
              </a:buClr>
              <a:buSzPct val="70000"/>
              <a:buFont typeface="Wingdings" panose="05000000000000000000" pitchFamily="2" charset="2"/>
              <a:buChar char="n"/>
              <a:defRPr sz="2400">
                <a:solidFill>
                  <a:schemeClr val="tx1"/>
                </a:solidFill>
                <a:latin typeface="Garamond" panose="02020404030301010803" pitchFamily="18" charset="0"/>
              </a:defRPr>
            </a:lvl3pPr>
            <a:lvl4pPr marL="1600200" indent="-228600">
              <a:spcBef>
                <a:spcPct val="20000"/>
              </a:spcBef>
              <a:buClr>
                <a:schemeClr val="accent2"/>
              </a:buClr>
              <a:buSzPct val="70000"/>
              <a:buFont typeface="Wingdings" panose="05000000000000000000" pitchFamily="2" charset="2"/>
              <a:buChar char="n"/>
              <a:defRPr sz="2000">
                <a:solidFill>
                  <a:schemeClr val="tx1"/>
                </a:solidFill>
                <a:latin typeface="Garamond" panose="02020404030301010803" pitchFamily="18" charset="0"/>
              </a:defRPr>
            </a:lvl4pPr>
            <a:lvl5pPr marL="2057400" indent="-228600">
              <a:spcBef>
                <a:spcPct val="20000"/>
              </a:spcBef>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5pPr>
            <a:lvl6pPr marL="25146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6pPr>
            <a:lvl7pPr marL="29718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7pPr>
            <a:lvl8pPr marL="34290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8pPr>
            <a:lvl9pPr marL="3886200" indent="-228600" eaLnBrk="0" fontAlgn="base" hangingPunct="0">
              <a:spcBef>
                <a:spcPct val="20000"/>
              </a:spcBef>
              <a:spcAft>
                <a:spcPct val="0"/>
              </a:spcAft>
              <a:buClr>
                <a:schemeClr val="hlink"/>
              </a:buClr>
              <a:buSzPct val="70000"/>
              <a:buFont typeface="Wingdings" panose="05000000000000000000" pitchFamily="2" charset="2"/>
              <a:buChar char="n"/>
              <a:defRPr sz="2000">
                <a:solidFill>
                  <a:schemeClr val="tx1"/>
                </a:solidFill>
                <a:latin typeface="Garamond" panose="02020404030301010803" pitchFamily="18" charset="0"/>
              </a:defRPr>
            </a:lvl9pPr>
          </a:lstStyle>
          <a:p>
            <a:pPr eaLnBrk="1" hangingPunct="1">
              <a:spcBef>
                <a:spcPct val="0"/>
              </a:spcBef>
              <a:buClrTx/>
              <a:buSzTx/>
              <a:buFontTx/>
              <a:buNone/>
            </a:pPr>
            <a:endParaRPr lang="tr-TR" altLang="tr-TR" sz="2400" b="1" dirty="0">
              <a:latin typeface="Century Gothic" panose="020B0502020202020204" pitchFamily="34" charset="0"/>
              <a:cs typeface="Arial" panose="020B0604020202020204" pitchFamily="34" charset="0"/>
            </a:endParaRPr>
          </a:p>
          <a:p>
            <a:pPr eaLnBrk="1" hangingPunct="1">
              <a:spcBef>
                <a:spcPct val="0"/>
              </a:spcBef>
              <a:buClrTx/>
              <a:buSzTx/>
              <a:buFontTx/>
              <a:buChar char="•"/>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Char char="•"/>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Char char="•"/>
            </a:pPr>
            <a:r>
              <a:rPr lang="tr-TR" altLang="tr-TR" sz="2400" dirty="0">
                <a:latin typeface="Century Gothic" panose="020B0502020202020204" pitchFamily="34" charset="0"/>
                <a:cs typeface="Arial" panose="020B0604020202020204" pitchFamily="34" charset="0"/>
              </a:rPr>
              <a:t>Genç, bekar, çocuksuz bireylerde, evli, yaşlı ve çocuklu bireylere göre; </a:t>
            </a:r>
          </a:p>
          <a:p>
            <a:pPr eaLnBrk="1" hangingPunct="1">
              <a:spcBef>
                <a:spcPct val="0"/>
              </a:spcBef>
              <a:buClrTx/>
              <a:buSzTx/>
              <a:buFontTx/>
              <a:buChar char="•"/>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Char char="•"/>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Char char="•"/>
            </a:pPr>
            <a:r>
              <a:rPr lang="tr-TR" altLang="tr-TR" sz="2400" dirty="0">
                <a:latin typeface="Century Gothic" panose="020B0502020202020204" pitchFamily="34" charset="0"/>
                <a:cs typeface="Arial" panose="020B0604020202020204" pitchFamily="34" charset="0"/>
              </a:rPr>
              <a:t>Üniversite mezunlarında, üniversite mezunu olmayanlara göre; </a:t>
            </a:r>
          </a:p>
          <a:p>
            <a:pPr eaLnBrk="1" hangingPunct="1">
              <a:spcBef>
                <a:spcPct val="0"/>
              </a:spcBef>
              <a:buClrTx/>
              <a:buSzTx/>
              <a:buFontTx/>
              <a:buChar char="•"/>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Char char="•"/>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Char char="•"/>
            </a:pPr>
            <a:endParaRPr lang="tr-TR" altLang="tr-TR" sz="2400" dirty="0">
              <a:latin typeface="Century Gothic" panose="020B0502020202020204" pitchFamily="34" charset="0"/>
              <a:cs typeface="Arial" panose="020B0604020202020204" pitchFamily="34" charset="0"/>
            </a:endParaRPr>
          </a:p>
          <a:p>
            <a:pPr eaLnBrk="1" hangingPunct="1">
              <a:spcBef>
                <a:spcPct val="0"/>
              </a:spcBef>
              <a:buClrTx/>
              <a:buSzTx/>
              <a:buFontTx/>
              <a:buChar char="•"/>
            </a:pPr>
            <a:r>
              <a:rPr lang="tr-TR" altLang="tr-TR" sz="2400" dirty="0">
                <a:latin typeface="Century Gothic" panose="020B0502020202020204" pitchFamily="34" charset="0"/>
                <a:cs typeface="Arial" panose="020B0604020202020204" pitchFamily="34" charset="0"/>
              </a:rPr>
              <a:t>İş deneyimi birkaç yıllık olanlarda, bir yıldan az ve beş yıldan uzun süredir çalışanlara göre;</a:t>
            </a:r>
          </a:p>
          <a:p>
            <a:pPr eaLnBrk="1" hangingPunct="1">
              <a:spcBef>
                <a:spcPct val="0"/>
              </a:spcBef>
              <a:buClrTx/>
              <a:buSzTx/>
              <a:buFontTx/>
              <a:buChar char="•"/>
            </a:pPr>
            <a:endParaRPr lang="tr-TR" altLang="tr-TR" sz="2400" dirty="0">
              <a:latin typeface="Arial" panose="020B0604020202020204" pitchFamily="34" charset="0"/>
              <a:cs typeface="Arial" panose="020B0604020202020204" pitchFamily="34" charset="0"/>
            </a:endParaRPr>
          </a:p>
          <a:p>
            <a:pPr eaLnBrk="1" hangingPunct="1">
              <a:spcBef>
                <a:spcPct val="0"/>
              </a:spcBef>
              <a:buClrTx/>
              <a:buSzTx/>
              <a:buFontTx/>
              <a:buNone/>
            </a:pPr>
            <a:endParaRPr lang="tr-TR" altLang="tr-TR" sz="2400" dirty="0">
              <a:latin typeface="Comic Sans MS" panose="030F0702030302020204" pitchFamily="66" charset="0"/>
              <a:cs typeface="Arial" panose="020B0604020202020204" pitchFamily="34" charset="0"/>
            </a:endParaRPr>
          </a:p>
          <a:p>
            <a:pPr eaLnBrk="1" hangingPunct="1">
              <a:spcBef>
                <a:spcPct val="0"/>
              </a:spcBef>
              <a:buClrTx/>
              <a:buSzTx/>
              <a:buFontTx/>
              <a:buNone/>
            </a:pPr>
            <a:endParaRPr lang="tr-TR" altLang="tr-TR" sz="2400" dirty="0">
              <a:latin typeface="Comic Sans MS" panose="030F0702030302020204" pitchFamily="66" charset="0"/>
              <a:cs typeface="Arial" panose="020B0604020202020204" pitchFamily="34" charset="0"/>
            </a:endParaRPr>
          </a:p>
        </p:txBody>
      </p:sp>
      <p:sp>
        <p:nvSpPr>
          <p:cNvPr id="2" name="Metin kutusu 1"/>
          <p:cNvSpPr txBox="1"/>
          <p:nvPr/>
        </p:nvSpPr>
        <p:spPr>
          <a:xfrm>
            <a:off x="2656115" y="214778"/>
            <a:ext cx="6287589" cy="369332"/>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spcBef>
                <a:spcPct val="0"/>
              </a:spcBef>
            </a:pPr>
            <a:r>
              <a:rPr lang="tr-TR" altLang="tr-TR" b="1" dirty="0">
                <a:latin typeface="Century Gothic" panose="020B0502020202020204" pitchFamily="34" charset="0"/>
                <a:cs typeface="Arial" panose="020B0604020202020204" pitchFamily="34" charset="0"/>
              </a:rPr>
              <a:t>Yapılan Çalışmalardan Çıkardığımız Bazı Sonuçlar:</a:t>
            </a:r>
          </a:p>
        </p:txBody>
      </p:sp>
    </p:spTree>
    <p:extLst>
      <p:ext uri="{BB962C8B-B14F-4D97-AF65-F5344CB8AC3E}">
        <p14:creationId xmlns:p14="http://schemas.microsoft.com/office/powerpoint/2010/main" val="341114510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Rot="1" noChangeArrowheads="1"/>
          </p:cNvSpPr>
          <p:nvPr>
            <p:ph type="title"/>
          </p:nvPr>
        </p:nvSpPr>
        <p:spPr>
          <a:xfrm>
            <a:off x="3176399" y="510898"/>
            <a:ext cx="6368195" cy="464462"/>
          </a:xfr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fontScale="90000"/>
          </a:bodyPr>
          <a:lstStyle/>
          <a:p>
            <a:pPr eaLnBrk="1" hangingPunct="1"/>
            <a:r>
              <a:rPr lang="tr-TR" altLang="tr-TR" sz="2000" dirty="0">
                <a:solidFill>
                  <a:schemeClr val="tx1"/>
                </a:solidFill>
              </a:rPr>
              <a:t>Yapılan Çalışmalardan Çıkardığımız Bazı Sonuçlar:</a:t>
            </a:r>
            <a:br>
              <a:rPr lang="tr-TR" altLang="tr-TR" sz="2000" dirty="0">
                <a:solidFill>
                  <a:schemeClr val="tx1"/>
                </a:solidFill>
              </a:rPr>
            </a:br>
            <a:endParaRPr lang="tr-TR" altLang="tr-TR" sz="2000" dirty="0">
              <a:solidFill>
                <a:schemeClr val="tx1"/>
              </a:solidFill>
            </a:endParaRPr>
          </a:p>
        </p:txBody>
      </p:sp>
      <p:sp>
        <p:nvSpPr>
          <p:cNvPr id="56323" name="Rectangle 3"/>
          <p:cNvSpPr>
            <a:spLocks noGrp="1" noChangeArrowheads="1"/>
          </p:cNvSpPr>
          <p:nvPr>
            <p:ph idx="1"/>
          </p:nvPr>
        </p:nvSpPr>
        <p:spPr>
          <a:xfrm>
            <a:off x="1254034" y="1132115"/>
            <a:ext cx="9988732" cy="5529942"/>
          </a:xfr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eaLnBrk="1" hangingPunct="1">
              <a:defRPr/>
            </a:pPr>
            <a:endParaRPr lang="tr-TR" altLang="tr-TR" dirty="0">
              <a:effectLst/>
            </a:endParaRPr>
          </a:p>
          <a:p>
            <a:pPr eaLnBrk="1" hangingPunct="1">
              <a:defRPr/>
            </a:pPr>
            <a:endParaRPr lang="tr-TR" altLang="tr-TR" dirty="0"/>
          </a:p>
          <a:p>
            <a:pPr marL="0" indent="0" eaLnBrk="1" hangingPunct="1">
              <a:buNone/>
              <a:defRPr/>
            </a:pPr>
            <a:r>
              <a:rPr lang="tr-TR" altLang="tr-TR" dirty="0">
                <a:effectLst/>
              </a:rPr>
              <a:t>-</a:t>
            </a:r>
            <a:r>
              <a:rPr lang="tr-TR" altLang="tr-TR" sz="2800" dirty="0">
                <a:effectLst/>
              </a:rPr>
              <a:t> « </a:t>
            </a:r>
            <a:r>
              <a:rPr lang="tr-TR" altLang="tr-TR" sz="2800" dirty="0">
                <a:solidFill>
                  <a:srgbClr val="FF0000"/>
                </a:solidFill>
                <a:effectLst/>
              </a:rPr>
              <a:t>Hayır</a:t>
            </a:r>
            <a:r>
              <a:rPr lang="tr-TR" altLang="tr-TR" sz="2800" dirty="0">
                <a:effectLst/>
              </a:rPr>
              <a:t> » diyemeyen kişilerde, </a:t>
            </a:r>
          </a:p>
          <a:p>
            <a:pPr eaLnBrk="1" hangingPunct="1">
              <a:defRPr/>
            </a:pPr>
            <a:endParaRPr lang="tr-TR" altLang="tr-TR" sz="2800" dirty="0">
              <a:effectLst/>
            </a:endParaRPr>
          </a:p>
          <a:p>
            <a:pPr marL="0" indent="0" eaLnBrk="1" hangingPunct="1">
              <a:buNone/>
              <a:defRPr/>
            </a:pPr>
            <a:r>
              <a:rPr lang="tr-TR" altLang="tr-TR" sz="2800" dirty="0"/>
              <a:t>-</a:t>
            </a:r>
            <a:r>
              <a:rPr lang="tr-TR" altLang="tr-TR" sz="2800" dirty="0">
                <a:effectLst/>
              </a:rPr>
              <a:t>Çalıştıkları kurum, meslekleri ve kişisel yeterlilikleriyle ilgili karşılanması zor beklentilere sahip olan kişilerde, </a:t>
            </a:r>
            <a:r>
              <a:rPr lang="tr-TR" altLang="tr-TR" sz="2800" b="1" dirty="0">
                <a:effectLst/>
              </a:rPr>
              <a:t>daha yüksek düzeyde</a:t>
            </a:r>
            <a:r>
              <a:rPr lang="tr-TR" altLang="tr-TR" sz="2800" dirty="0">
                <a:effectLst/>
              </a:rPr>
              <a:t> tükenmişliğe rastlanmıştır. </a:t>
            </a:r>
          </a:p>
          <a:p>
            <a:pPr eaLnBrk="1" hangingPunct="1">
              <a:buFont typeface="Wingdings" panose="05000000000000000000" pitchFamily="2" charset="2"/>
              <a:buNone/>
              <a:defRPr/>
            </a:pPr>
            <a:endParaRPr lang="tr-TR" altLang="tr-TR" dirty="0"/>
          </a:p>
        </p:txBody>
      </p:sp>
    </p:spTree>
    <p:extLst>
      <p:ext uri="{BB962C8B-B14F-4D97-AF65-F5344CB8AC3E}">
        <p14:creationId xmlns:p14="http://schemas.microsoft.com/office/powerpoint/2010/main" val="362887868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228080" y="697054"/>
            <a:ext cx="5735839" cy="783932"/>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shade val="50000"/>
            </a:schemeClr>
          </a:lnRef>
          <a:fillRef idx="1">
            <a:schemeClr val="accent2"/>
          </a:fillRef>
          <a:effectRef idx="0">
            <a:schemeClr val="accent2"/>
          </a:effectRef>
          <a:fontRef idx="minor">
            <a:schemeClr val="lt1"/>
          </a:fontRef>
        </p:style>
        <p:txBody>
          <a:bodyPr/>
          <a:lstStyle/>
          <a:p>
            <a:pPr algn="ctr" eaLnBrk="1" hangingPunct="1"/>
            <a:r>
              <a:rPr lang="tr-TR" altLang="tr-TR" sz="4000" dirty="0">
                <a:solidFill>
                  <a:srgbClr val="FFFF00"/>
                </a:solidFill>
              </a:rPr>
              <a:t>  </a:t>
            </a:r>
            <a:r>
              <a:rPr lang="tr-TR" altLang="tr-TR" sz="4000" dirty="0">
                <a:solidFill>
                  <a:schemeClr val="tx1"/>
                </a:solidFill>
              </a:rPr>
              <a:t>Tükenmişliğin Evreleri</a:t>
            </a:r>
          </a:p>
        </p:txBody>
      </p:sp>
      <p:sp>
        <p:nvSpPr>
          <p:cNvPr id="8" name="Yuvarlatılmış Dikdörtgen 7"/>
          <p:cNvSpPr/>
          <p:nvPr/>
        </p:nvSpPr>
        <p:spPr>
          <a:xfrm>
            <a:off x="1377507" y="2110583"/>
            <a:ext cx="9664962" cy="3750285"/>
          </a:xfrm>
          <a:prstGeom prst="round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tr-TR" altLang="tr-TR" sz="2800" b="1" dirty="0">
                <a:solidFill>
                  <a:schemeClr val="accent3">
                    <a:lumMod val="50000"/>
                  </a:schemeClr>
                </a:solidFill>
              </a:rPr>
              <a:t>                    I. Evre: Şevk ve Coşku Evresi :</a:t>
            </a:r>
            <a:r>
              <a:rPr lang="tr-TR" altLang="tr-TR" sz="2800" dirty="0">
                <a:solidFill>
                  <a:schemeClr val="accent3">
                    <a:lumMod val="50000"/>
                  </a:schemeClr>
                </a:solidFill>
              </a:rPr>
              <a:t> </a:t>
            </a:r>
          </a:p>
          <a:p>
            <a:pPr>
              <a:lnSpc>
                <a:spcPct val="80000"/>
              </a:lnSpc>
            </a:pPr>
            <a:endParaRPr lang="tr-TR" altLang="tr-TR" sz="2800" dirty="0">
              <a:solidFill>
                <a:schemeClr val="accent3">
                  <a:lumMod val="50000"/>
                </a:schemeClr>
              </a:solidFill>
            </a:endParaRPr>
          </a:p>
          <a:p>
            <a:pPr>
              <a:lnSpc>
                <a:spcPct val="80000"/>
              </a:lnSpc>
            </a:pPr>
            <a:r>
              <a:rPr lang="tr-TR" altLang="tr-TR" sz="2800" dirty="0">
                <a:solidFill>
                  <a:schemeClr val="accent3">
                    <a:lumMod val="50000"/>
                  </a:schemeClr>
                </a:solidFill>
              </a:rPr>
              <a:t>Bu evrede yüksek bir mutluluk, enerjide artma ve gerçekçi olmayan boyutlara varan mesleki beklentiler sergilenmektedir. Kişi için mesleği her şeyin önündedir, uykusuzluğa, gergin çalışma ortamlarına, kendine ve yaşamın diğer yönlerine zamanını ve enerjisini ayıramayışına karşı üstün bir uyum sağlama çabasındadır.</a:t>
            </a:r>
          </a:p>
        </p:txBody>
      </p:sp>
    </p:spTree>
    <p:extLst>
      <p:ext uri="{BB962C8B-B14F-4D97-AF65-F5344CB8AC3E}">
        <p14:creationId xmlns:p14="http://schemas.microsoft.com/office/powerpoint/2010/main" val="183291855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p:cNvSpPr>
            <a:spLocks noGrp="1"/>
          </p:cNvSpPr>
          <p:nvPr>
            <p:ph idx="1"/>
          </p:nvPr>
        </p:nvSpPr>
        <p:spPr>
          <a:xfrm>
            <a:off x="1332411" y="461555"/>
            <a:ext cx="10172201" cy="5449668"/>
          </a:xfrm>
          <a:prstGeom prst="roundRect">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indent="0">
              <a:lnSpc>
                <a:spcPct val="80000"/>
              </a:lnSpc>
              <a:buNone/>
            </a:pPr>
            <a:r>
              <a:rPr lang="tr-TR" altLang="tr-TR" sz="3200" b="1" dirty="0">
                <a:solidFill>
                  <a:schemeClr val="tx1"/>
                </a:solidFill>
              </a:rPr>
              <a:t>                II. Evre: Durağanlaşma Evresi :</a:t>
            </a:r>
            <a:r>
              <a:rPr lang="tr-TR" altLang="tr-TR" sz="3200" dirty="0">
                <a:solidFill>
                  <a:schemeClr val="tx1"/>
                </a:solidFill>
              </a:rPr>
              <a:t> </a:t>
            </a:r>
          </a:p>
          <a:p>
            <a:pPr>
              <a:lnSpc>
                <a:spcPct val="80000"/>
              </a:lnSpc>
            </a:pPr>
            <a:endParaRPr lang="tr-TR" altLang="tr-TR" sz="3200" dirty="0">
              <a:solidFill>
                <a:schemeClr val="tx1"/>
              </a:solidFill>
            </a:endParaRPr>
          </a:p>
          <a:p>
            <a:pPr marL="0" indent="0">
              <a:lnSpc>
                <a:spcPct val="80000"/>
              </a:lnSpc>
              <a:buNone/>
            </a:pPr>
            <a:r>
              <a:rPr lang="tr-TR" altLang="tr-TR" sz="3200" dirty="0">
                <a:solidFill>
                  <a:schemeClr val="tx1"/>
                </a:solidFill>
              </a:rPr>
              <a:t>Bu evrede artık istek ve mutlulukta bir azalma olur. Mesleğini uygularken karşılaştığı güçlüklerden, daha önce umursamadığı bazı noktalardan giderek rahatsız olmaya başlamıştır. </a:t>
            </a:r>
          </a:p>
        </p:txBody>
      </p:sp>
    </p:spTree>
    <p:extLst>
      <p:ext uri="{BB962C8B-B14F-4D97-AF65-F5344CB8AC3E}">
        <p14:creationId xmlns:p14="http://schemas.microsoft.com/office/powerpoint/2010/main" val="215773334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Yuvarlatılmış Dikdörtgen 3"/>
          <p:cNvSpPr/>
          <p:nvPr/>
        </p:nvSpPr>
        <p:spPr>
          <a:xfrm>
            <a:off x="957943" y="409301"/>
            <a:ext cx="10833462" cy="6130835"/>
          </a:xfrm>
          <a:prstGeom prst="round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tr-TR" altLang="tr-TR" sz="2400" b="1" dirty="0">
                <a:solidFill>
                  <a:schemeClr val="accent6">
                    <a:lumMod val="50000"/>
                  </a:schemeClr>
                </a:solidFill>
              </a:rPr>
              <a:t>                    </a:t>
            </a:r>
            <a:r>
              <a:rPr lang="tr-TR" altLang="tr-TR" sz="3600" b="1" dirty="0">
                <a:solidFill>
                  <a:schemeClr val="tx1"/>
                </a:solidFill>
              </a:rPr>
              <a:t>III. Evre: Engellenme Evresi :</a:t>
            </a:r>
            <a:r>
              <a:rPr lang="tr-TR" altLang="tr-TR" sz="3600" dirty="0">
                <a:solidFill>
                  <a:schemeClr val="tx1"/>
                </a:solidFill>
              </a:rPr>
              <a:t> </a:t>
            </a:r>
          </a:p>
          <a:p>
            <a:pPr>
              <a:lnSpc>
                <a:spcPct val="80000"/>
              </a:lnSpc>
            </a:pPr>
            <a:endParaRPr lang="tr-TR" altLang="tr-TR" sz="3600" dirty="0">
              <a:solidFill>
                <a:schemeClr val="accent6">
                  <a:lumMod val="50000"/>
                </a:schemeClr>
              </a:solidFill>
            </a:endParaRPr>
          </a:p>
          <a:p>
            <a:pPr>
              <a:lnSpc>
                <a:spcPct val="80000"/>
              </a:lnSpc>
            </a:pPr>
            <a:r>
              <a:rPr lang="tr-TR" altLang="tr-TR" sz="3600" dirty="0">
                <a:solidFill>
                  <a:schemeClr val="tx1"/>
                </a:solidFill>
              </a:rPr>
              <a:t>Başka insanlara yardım ve hizmet etmek için çalışmaya başlamış olan kişi, insanları, sistemi, olumsuz çalışma koşullarını değiştirmenin ne kadar zor olduğunu anlar. Yoğun bir engellenmişlik duygusu yaşar. </a:t>
            </a:r>
          </a:p>
        </p:txBody>
      </p:sp>
    </p:spTree>
    <p:extLst>
      <p:ext uri="{BB962C8B-B14F-4D97-AF65-F5344CB8AC3E}">
        <p14:creationId xmlns:p14="http://schemas.microsoft.com/office/powerpoint/2010/main" val="382114393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p:cNvSpPr>
            <a:spLocks noGrp="1"/>
          </p:cNvSpPr>
          <p:nvPr>
            <p:ph idx="1"/>
          </p:nvPr>
        </p:nvSpPr>
        <p:spPr>
          <a:xfrm>
            <a:off x="870856" y="557349"/>
            <a:ext cx="10772503" cy="5860868"/>
          </a:xfrm>
          <a:prstGeom prst="roundRect">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80000"/>
              </a:lnSpc>
              <a:buNone/>
            </a:pPr>
            <a:r>
              <a:rPr lang="tr-TR" altLang="tr-TR" sz="2400" b="1" dirty="0">
                <a:solidFill>
                  <a:schemeClr val="tx1"/>
                </a:solidFill>
              </a:rPr>
              <a:t>                  </a:t>
            </a:r>
            <a:r>
              <a:rPr lang="tr-TR" altLang="tr-TR" sz="3200" b="1" dirty="0">
                <a:solidFill>
                  <a:schemeClr val="tx1"/>
                </a:solidFill>
              </a:rPr>
              <a:t>IV. Evre: Umursamazlık Evresi :</a:t>
            </a:r>
            <a:r>
              <a:rPr lang="tr-TR" altLang="tr-TR" sz="3200" dirty="0">
                <a:solidFill>
                  <a:schemeClr val="tx1"/>
                </a:solidFill>
              </a:rPr>
              <a:t> </a:t>
            </a:r>
          </a:p>
          <a:p>
            <a:pPr>
              <a:lnSpc>
                <a:spcPct val="80000"/>
              </a:lnSpc>
            </a:pPr>
            <a:endParaRPr lang="tr-TR" altLang="tr-TR" sz="3200" dirty="0">
              <a:solidFill>
                <a:srgbClr val="FFFF00"/>
              </a:solidFill>
            </a:endParaRPr>
          </a:p>
          <a:p>
            <a:pPr marL="0" indent="0">
              <a:lnSpc>
                <a:spcPct val="80000"/>
              </a:lnSpc>
              <a:buNone/>
            </a:pPr>
            <a:r>
              <a:rPr lang="tr-TR" altLang="tr-TR" sz="3200" dirty="0">
                <a:solidFill>
                  <a:schemeClr val="tx1"/>
                </a:solidFill>
              </a:rPr>
              <a:t>Bu evrede, çok derin duygusal kopma ya da kısırlaşma, derin bir inançsızlık ve umutsuzluk gözlenmektedir. Mesleğini ekonomik ve sosyal güvence için sürdürmekte, ondan zevk almamaktadır. Böyle bir durumda iş yaşamı kişi için bir doyum ve kendini gerçekleştirme alanı olmaktan çok uzak, kişiye ancak sıkıntı ve mutsuzluk veren bir alan olacaktır </a:t>
            </a:r>
          </a:p>
        </p:txBody>
      </p:sp>
    </p:spTree>
    <p:extLst>
      <p:ext uri="{BB962C8B-B14F-4D97-AF65-F5344CB8AC3E}">
        <p14:creationId xmlns:p14="http://schemas.microsoft.com/office/powerpoint/2010/main" val="422417001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303056" y="431279"/>
            <a:ext cx="8183932" cy="850127"/>
          </a:xfr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l" eaLnBrk="1" hangingPunct="1"/>
            <a:r>
              <a:rPr lang="tr-TR" altLang="tr-TR" dirty="0">
                <a:solidFill>
                  <a:schemeClr val="tx1"/>
                </a:solidFill>
              </a:rPr>
              <a:t>Tükenmişlik Sendromunun Belirtileri</a:t>
            </a:r>
          </a:p>
        </p:txBody>
      </p:sp>
      <p:sp>
        <p:nvSpPr>
          <p:cNvPr id="2" name="Yuvarlatılmış Dikdörtgen 1"/>
          <p:cNvSpPr/>
          <p:nvPr/>
        </p:nvSpPr>
        <p:spPr>
          <a:xfrm>
            <a:off x="740229" y="1628503"/>
            <a:ext cx="10763794" cy="5129348"/>
          </a:xfrm>
          <a:prstGeom prst="round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tr-TR" altLang="tr-TR" sz="2000" b="1" dirty="0">
                <a:solidFill>
                  <a:schemeClr val="tx1">
                    <a:lumMod val="85000"/>
                    <a:lumOff val="15000"/>
                  </a:schemeClr>
                </a:solidFill>
              </a:rPr>
              <a:t>                                            </a:t>
            </a:r>
            <a:r>
              <a:rPr lang="tr-TR" altLang="tr-TR" sz="2800" b="1" dirty="0">
                <a:solidFill>
                  <a:schemeClr val="tx1">
                    <a:lumMod val="85000"/>
                    <a:lumOff val="15000"/>
                  </a:schemeClr>
                </a:solidFill>
              </a:rPr>
              <a:t>Fiziksel Belirtiler;</a:t>
            </a:r>
          </a:p>
          <a:p>
            <a:pPr>
              <a:lnSpc>
                <a:spcPct val="80000"/>
              </a:lnSpc>
            </a:pPr>
            <a:endParaRPr lang="tr-TR" altLang="tr-TR" sz="2800" b="1" dirty="0">
              <a:solidFill>
                <a:schemeClr val="tx1">
                  <a:lumMod val="85000"/>
                  <a:lumOff val="15000"/>
                </a:schemeClr>
              </a:solidFill>
            </a:endParaRPr>
          </a:p>
          <a:p>
            <a:pPr>
              <a:lnSpc>
                <a:spcPct val="80000"/>
              </a:lnSpc>
            </a:pPr>
            <a:r>
              <a:rPr lang="tr-TR" altLang="tr-TR" sz="2800" b="1" dirty="0">
                <a:solidFill>
                  <a:schemeClr val="tx1">
                    <a:lumMod val="85000"/>
                    <a:lumOff val="15000"/>
                  </a:schemeClr>
                </a:solidFill>
              </a:rPr>
              <a:t>-</a:t>
            </a:r>
            <a:r>
              <a:rPr lang="tr-TR" altLang="tr-TR" sz="2800" dirty="0">
                <a:solidFill>
                  <a:schemeClr val="tx1"/>
                </a:solidFill>
              </a:rPr>
              <a:t>Yorgunluk ve bitkinlik hissi,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Enerji kaybı, kronik soğuk algınlığı,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Sık baş ağrıları ve uyku bozuklukları,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Kilo kaybı,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Solunum güçlüğü, psikosomatik hastalıklar, koroner kalp rahatsızlığı artışı</a:t>
            </a:r>
          </a:p>
          <a:p>
            <a:pPr>
              <a:lnSpc>
                <a:spcPct val="80000"/>
              </a:lnSpc>
            </a:pPr>
            <a:endParaRPr lang="tr-TR" altLang="tr-TR" dirty="0">
              <a:solidFill>
                <a:schemeClr val="tx1"/>
              </a:solidFill>
            </a:endParaRPr>
          </a:p>
        </p:txBody>
      </p:sp>
    </p:spTree>
    <p:extLst>
      <p:ext uri="{BB962C8B-B14F-4D97-AF65-F5344CB8AC3E}">
        <p14:creationId xmlns:p14="http://schemas.microsoft.com/office/powerpoint/2010/main" val="420675469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a:spLocks noGrp="1" noChangeArrowheads="1"/>
          </p:cNvSpPr>
          <p:nvPr>
            <p:ph type="title"/>
          </p:nvPr>
        </p:nvSpPr>
        <p:spPr>
          <a:xfrm>
            <a:off x="1902461" y="474821"/>
            <a:ext cx="8034019" cy="744379"/>
          </a:xfr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l" eaLnBrk="1" hangingPunct="1"/>
            <a:r>
              <a:rPr lang="tr-TR" altLang="tr-TR" dirty="0">
                <a:solidFill>
                  <a:schemeClr val="tx1"/>
                </a:solidFill>
              </a:rPr>
              <a:t>Tükenmişlik Sendromunun Belirtileri</a:t>
            </a:r>
          </a:p>
        </p:txBody>
      </p:sp>
      <p:sp>
        <p:nvSpPr>
          <p:cNvPr id="2" name="İçerik Yer Tutucusu 1"/>
          <p:cNvSpPr>
            <a:spLocks noGrp="1"/>
          </p:cNvSpPr>
          <p:nvPr>
            <p:ph idx="1"/>
          </p:nvPr>
        </p:nvSpPr>
        <p:spPr/>
        <p:txBody>
          <a:bodyPr/>
          <a:lstStyle/>
          <a:p>
            <a:endParaRPr lang="tr-TR" dirty="0"/>
          </a:p>
        </p:txBody>
      </p:sp>
      <p:sp>
        <p:nvSpPr>
          <p:cNvPr id="11" name="Yuvarlatılmış Dikdörtgen 10"/>
          <p:cNvSpPr/>
          <p:nvPr/>
        </p:nvSpPr>
        <p:spPr>
          <a:xfrm>
            <a:off x="531223" y="1349829"/>
            <a:ext cx="10676708" cy="5329645"/>
          </a:xfrm>
          <a:prstGeom prst="roundRect">
            <a:avLst/>
          </a:prstGeom>
          <a:solidFill>
            <a:schemeClr val="accent4">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tr-TR" altLang="tr-TR" sz="2400" b="1" dirty="0">
                <a:solidFill>
                  <a:schemeClr val="tx1"/>
                </a:solidFill>
              </a:rPr>
              <a:t>                                           Psikolojik Belirtiler</a:t>
            </a:r>
          </a:p>
          <a:p>
            <a:pPr>
              <a:lnSpc>
                <a:spcPct val="80000"/>
              </a:lnSpc>
            </a:pPr>
            <a:r>
              <a:rPr lang="tr-TR" altLang="tr-TR" sz="2400" b="1" dirty="0">
                <a:solidFill>
                  <a:schemeClr val="tx1"/>
                </a:solidFill>
              </a:rPr>
              <a:t>-</a:t>
            </a:r>
            <a:r>
              <a:rPr lang="tr-TR" altLang="tr-TR" sz="2400" dirty="0">
                <a:solidFill>
                  <a:schemeClr val="tx1"/>
                </a:solidFill>
              </a:rPr>
              <a:t>Duygusal bitkinlik, </a:t>
            </a:r>
          </a:p>
          <a:p>
            <a:pPr>
              <a:lnSpc>
                <a:spcPct val="80000"/>
              </a:lnSpc>
            </a:pPr>
            <a:r>
              <a:rPr lang="tr-TR" altLang="tr-TR" sz="2400" dirty="0">
                <a:solidFill>
                  <a:schemeClr val="tx1"/>
                </a:solidFill>
              </a:rPr>
              <a:t> </a:t>
            </a:r>
          </a:p>
          <a:p>
            <a:pPr>
              <a:lnSpc>
                <a:spcPct val="80000"/>
              </a:lnSpc>
            </a:pPr>
            <a:r>
              <a:rPr lang="tr-TR" altLang="tr-TR" sz="2400" dirty="0">
                <a:solidFill>
                  <a:schemeClr val="tx1"/>
                </a:solidFill>
              </a:rPr>
              <a:t>-Kronik bir sinirlilik hali, çabuk öfkelenme, </a:t>
            </a:r>
          </a:p>
          <a:p>
            <a:pPr marL="285750" indent="-285750">
              <a:lnSpc>
                <a:spcPct val="80000"/>
              </a:lnSpc>
              <a:buFontTx/>
              <a:buChar char="-"/>
            </a:pPr>
            <a:endParaRPr lang="tr-TR" altLang="tr-TR" sz="2400" dirty="0">
              <a:solidFill>
                <a:schemeClr val="tx1"/>
              </a:solidFill>
            </a:endParaRPr>
          </a:p>
          <a:p>
            <a:pPr marL="285750" indent="-285750">
              <a:lnSpc>
                <a:spcPct val="80000"/>
              </a:lnSpc>
              <a:buFontTx/>
              <a:buChar char="-"/>
            </a:pPr>
            <a:r>
              <a:rPr lang="tr-TR" altLang="tr-TR" sz="2400" dirty="0">
                <a:solidFill>
                  <a:schemeClr val="tx1"/>
                </a:solidFill>
              </a:rPr>
              <a:t>Zaman zaman bilişsel becerilerde güçlükler yaşama, </a:t>
            </a:r>
          </a:p>
          <a:p>
            <a:pPr marL="285750" indent="-285750">
              <a:lnSpc>
                <a:spcPct val="80000"/>
              </a:lnSpc>
              <a:buFontTx/>
              <a:buChar char="-"/>
            </a:pPr>
            <a:endParaRPr lang="tr-TR" altLang="tr-TR" sz="2400" dirty="0">
              <a:solidFill>
                <a:schemeClr val="tx1"/>
              </a:solidFill>
            </a:endParaRPr>
          </a:p>
          <a:p>
            <a:pPr marL="285750" indent="-285750">
              <a:lnSpc>
                <a:spcPct val="80000"/>
              </a:lnSpc>
              <a:buFontTx/>
              <a:buChar char="-"/>
            </a:pPr>
            <a:r>
              <a:rPr lang="tr-TR" altLang="tr-TR" sz="2400" dirty="0">
                <a:solidFill>
                  <a:schemeClr val="tx1"/>
                </a:solidFill>
              </a:rPr>
              <a:t>Hayal kırıklığı, çökkün duygu durum, </a:t>
            </a:r>
            <a:r>
              <a:rPr lang="tr-TR" altLang="tr-TR" sz="2400" dirty="0" err="1">
                <a:solidFill>
                  <a:schemeClr val="tx1"/>
                </a:solidFill>
              </a:rPr>
              <a:t>anksiyete</a:t>
            </a:r>
            <a:r>
              <a:rPr lang="tr-TR" altLang="tr-TR" sz="2400" dirty="0">
                <a:solidFill>
                  <a:schemeClr val="tx1"/>
                </a:solidFill>
              </a:rPr>
              <a:t>, huzursuzluk, </a:t>
            </a:r>
          </a:p>
          <a:p>
            <a:pPr marL="285750" indent="-285750">
              <a:lnSpc>
                <a:spcPct val="80000"/>
              </a:lnSpc>
              <a:buFontTx/>
              <a:buChar char="-"/>
            </a:pPr>
            <a:endParaRPr lang="tr-TR" altLang="tr-TR" sz="2400" dirty="0">
              <a:solidFill>
                <a:schemeClr val="tx1"/>
              </a:solidFill>
            </a:endParaRPr>
          </a:p>
          <a:p>
            <a:pPr marL="285750" indent="-285750">
              <a:lnSpc>
                <a:spcPct val="80000"/>
              </a:lnSpc>
              <a:buFontTx/>
              <a:buChar char="-"/>
            </a:pPr>
            <a:r>
              <a:rPr lang="tr-TR" altLang="tr-TR" sz="2400" dirty="0">
                <a:solidFill>
                  <a:schemeClr val="tx1"/>
                </a:solidFill>
              </a:rPr>
              <a:t>Sabırsızlık, benlik saygısında düşme, değersizlik, </a:t>
            </a:r>
          </a:p>
          <a:p>
            <a:pPr marL="285750" indent="-285750">
              <a:lnSpc>
                <a:spcPct val="80000"/>
              </a:lnSpc>
              <a:buFontTx/>
              <a:buChar char="-"/>
            </a:pPr>
            <a:endParaRPr lang="tr-TR" altLang="tr-TR" sz="2400" dirty="0">
              <a:solidFill>
                <a:schemeClr val="tx1"/>
              </a:solidFill>
            </a:endParaRPr>
          </a:p>
          <a:p>
            <a:pPr marL="285750" indent="-285750">
              <a:lnSpc>
                <a:spcPct val="80000"/>
              </a:lnSpc>
              <a:buFontTx/>
              <a:buChar char="-"/>
            </a:pPr>
            <a:r>
              <a:rPr lang="tr-TR" altLang="tr-TR" sz="2400" dirty="0">
                <a:solidFill>
                  <a:schemeClr val="tx1"/>
                </a:solidFill>
              </a:rPr>
              <a:t>Eleştiriye aşırı duyarlılık, karar vermekte yetersizlik, boşluk ve anlamsızlık hissi, ümitsizlik </a:t>
            </a:r>
          </a:p>
        </p:txBody>
      </p:sp>
    </p:spTree>
    <p:extLst>
      <p:ext uri="{BB962C8B-B14F-4D97-AF65-F5344CB8AC3E}">
        <p14:creationId xmlns:p14="http://schemas.microsoft.com/office/powerpoint/2010/main" val="400087853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a:spLocks noGrp="1" noChangeArrowheads="1"/>
          </p:cNvSpPr>
          <p:nvPr>
            <p:ph type="title"/>
          </p:nvPr>
        </p:nvSpPr>
        <p:spPr>
          <a:xfrm>
            <a:off x="2215970" y="467566"/>
            <a:ext cx="7851139" cy="699384"/>
          </a:xfr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l" eaLnBrk="1" hangingPunct="1"/>
            <a:r>
              <a:rPr lang="tr-TR" altLang="tr-TR" dirty="0">
                <a:solidFill>
                  <a:schemeClr val="tx1"/>
                </a:solidFill>
              </a:rPr>
              <a:t>Tükenmişlik Sendromunun Belirtileri</a:t>
            </a:r>
          </a:p>
        </p:txBody>
      </p:sp>
      <p:sp>
        <p:nvSpPr>
          <p:cNvPr id="6" name="İçerik Yer Tutucusu 5"/>
          <p:cNvSpPr>
            <a:spLocks noGrp="1"/>
          </p:cNvSpPr>
          <p:nvPr>
            <p:ph idx="1"/>
          </p:nvPr>
        </p:nvSpPr>
        <p:spPr/>
        <p:txBody>
          <a:bodyPr/>
          <a:lstStyle/>
          <a:p>
            <a:endParaRPr lang="tr-TR"/>
          </a:p>
        </p:txBody>
      </p:sp>
      <p:sp>
        <p:nvSpPr>
          <p:cNvPr id="7" name="İçerik Yer Tutucusu 3"/>
          <p:cNvSpPr txBox="1">
            <a:spLocks/>
          </p:cNvSpPr>
          <p:nvPr/>
        </p:nvSpPr>
        <p:spPr>
          <a:xfrm>
            <a:off x="1254035" y="1410789"/>
            <a:ext cx="10250578" cy="5201474"/>
          </a:xfrm>
          <a:prstGeom prst="roundRect">
            <a:avLst/>
          </a:prstGeom>
          <a:solidFill>
            <a:schemeClr val="accent6">
              <a:lumMod val="40000"/>
              <a:lumOff val="60000"/>
            </a:schemeClr>
          </a:solidFill>
          <a:ln w="15875" cap="rnd"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fontScale="92500" lnSpcReduction="20000"/>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lt1"/>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lt1"/>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lt1"/>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lt1"/>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lt1"/>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lt1"/>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lt1"/>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lt1"/>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lt1"/>
                </a:solidFill>
                <a:latin typeface="+mn-lt"/>
                <a:ea typeface="+mn-ea"/>
                <a:cs typeface="+mn-cs"/>
              </a:defRPr>
            </a:lvl9pPr>
          </a:lstStyle>
          <a:p>
            <a:pPr marL="0" indent="0">
              <a:lnSpc>
                <a:spcPct val="80000"/>
              </a:lnSpc>
              <a:buFont typeface="Wingdings 3" charset="2"/>
              <a:buNone/>
            </a:pPr>
            <a:r>
              <a:rPr lang="tr-TR" altLang="tr-TR" sz="3200" b="1" dirty="0">
                <a:solidFill>
                  <a:schemeClr val="tx1"/>
                </a:solidFill>
              </a:rPr>
              <a:t>                       Davranışsal belirtiler;</a:t>
            </a:r>
          </a:p>
          <a:p>
            <a:pPr>
              <a:lnSpc>
                <a:spcPct val="80000"/>
              </a:lnSpc>
            </a:pPr>
            <a:endParaRPr lang="tr-TR" altLang="tr-TR" sz="3200" dirty="0"/>
          </a:p>
          <a:p>
            <a:pPr marL="0" indent="0">
              <a:lnSpc>
                <a:spcPct val="80000"/>
              </a:lnSpc>
              <a:buFont typeface="Wingdings 3" charset="2"/>
              <a:buNone/>
            </a:pPr>
            <a:r>
              <a:rPr lang="tr-TR" altLang="tr-TR" sz="3200" dirty="0">
                <a:solidFill>
                  <a:schemeClr val="tx1"/>
                </a:solidFill>
              </a:rPr>
              <a:t>-  Sık sık hata yapma,</a:t>
            </a:r>
          </a:p>
          <a:p>
            <a:pPr marL="285750" indent="-285750">
              <a:lnSpc>
                <a:spcPct val="80000"/>
              </a:lnSpc>
              <a:buFontTx/>
              <a:buChar char="-"/>
            </a:pPr>
            <a:endParaRPr lang="tr-TR" altLang="tr-TR" sz="3200" dirty="0">
              <a:solidFill>
                <a:schemeClr val="tx1"/>
              </a:solidFill>
            </a:endParaRPr>
          </a:p>
          <a:p>
            <a:pPr marL="285750" indent="-285750">
              <a:lnSpc>
                <a:spcPct val="80000"/>
              </a:lnSpc>
              <a:buFontTx/>
              <a:buChar char="-"/>
            </a:pPr>
            <a:r>
              <a:rPr lang="tr-TR" altLang="tr-TR" sz="3200" dirty="0">
                <a:solidFill>
                  <a:schemeClr val="tx1"/>
                </a:solidFill>
              </a:rPr>
              <a:t>Bazı şeyleri erteleme ya da sürüncemede bırakma,</a:t>
            </a:r>
          </a:p>
          <a:p>
            <a:pPr marL="285750" indent="-285750">
              <a:lnSpc>
                <a:spcPct val="80000"/>
              </a:lnSpc>
              <a:buFontTx/>
              <a:buChar char="-"/>
            </a:pPr>
            <a:endParaRPr lang="tr-TR" altLang="tr-TR" sz="3200" dirty="0">
              <a:solidFill>
                <a:schemeClr val="tx1"/>
              </a:solidFill>
            </a:endParaRPr>
          </a:p>
          <a:p>
            <a:pPr marL="285750" indent="-285750">
              <a:lnSpc>
                <a:spcPct val="80000"/>
              </a:lnSpc>
              <a:buFontTx/>
              <a:buChar char="-"/>
            </a:pPr>
            <a:r>
              <a:rPr lang="tr-TR" altLang="tr-TR" sz="3200" dirty="0">
                <a:solidFill>
                  <a:schemeClr val="tx1"/>
                </a:solidFill>
              </a:rPr>
              <a:t>İşi bırakma eğilimi, </a:t>
            </a:r>
          </a:p>
          <a:p>
            <a:pPr marL="285750" indent="-285750">
              <a:lnSpc>
                <a:spcPct val="80000"/>
              </a:lnSpc>
              <a:buFontTx/>
              <a:buChar char="-"/>
            </a:pPr>
            <a:endParaRPr lang="tr-TR" altLang="tr-TR" sz="3200" dirty="0">
              <a:solidFill>
                <a:schemeClr val="tx1"/>
              </a:solidFill>
            </a:endParaRPr>
          </a:p>
          <a:p>
            <a:pPr marL="285750" indent="-285750">
              <a:lnSpc>
                <a:spcPct val="80000"/>
              </a:lnSpc>
              <a:buFontTx/>
              <a:buChar char="-"/>
            </a:pPr>
            <a:r>
              <a:rPr lang="tr-TR" altLang="tr-TR" sz="3200" dirty="0">
                <a:solidFill>
                  <a:schemeClr val="tx1"/>
                </a:solidFill>
              </a:rPr>
              <a:t>Hizmetin niteliğinde bozulma, işte ve iş dışındaki </a:t>
            </a:r>
          </a:p>
          <a:p>
            <a:pPr marL="285750" indent="-285750">
              <a:lnSpc>
                <a:spcPct val="80000"/>
              </a:lnSpc>
              <a:buFontTx/>
              <a:buChar char="-"/>
            </a:pPr>
            <a:endParaRPr lang="tr-TR" altLang="tr-TR" sz="3200" dirty="0">
              <a:solidFill>
                <a:schemeClr val="tx1"/>
              </a:solidFill>
            </a:endParaRPr>
          </a:p>
          <a:p>
            <a:pPr marL="0" indent="0">
              <a:lnSpc>
                <a:spcPct val="80000"/>
              </a:lnSpc>
              <a:buFont typeface="Wingdings 3" charset="2"/>
              <a:buNone/>
            </a:pPr>
            <a:r>
              <a:rPr lang="tr-TR" altLang="tr-TR" sz="3200" dirty="0">
                <a:solidFill>
                  <a:schemeClr val="tx1"/>
                </a:solidFill>
              </a:rPr>
              <a:t>ilişkilerde bozulma     </a:t>
            </a:r>
          </a:p>
        </p:txBody>
      </p:sp>
    </p:spTree>
    <p:extLst>
      <p:ext uri="{BB962C8B-B14F-4D97-AF65-F5344CB8AC3E}">
        <p14:creationId xmlns:p14="http://schemas.microsoft.com/office/powerpoint/2010/main" val="363783661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979790" y="267058"/>
            <a:ext cx="8061193" cy="769262"/>
          </a:xfr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l" eaLnBrk="1" hangingPunct="1"/>
            <a:r>
              <a:rPr lang="tr-TR" altLang="tr-TR" dirty="0">
                <a:solidFill>
                  <a:schemeClr val="tx1"/>
                </a:solidFill>
              </a:rPr>
              <a:t>Tükenmişlik Sendromunun Belirtileri</a:t>
            </a:r>
          </a:p>
        </p:txBody>
      </p:sp>
      <p:sp>
        <p:nvSpPr>
          <p:cNvPr id="3" name="İçerik Yer Tutucusu 2"/>
          <p:cNvSpPr>
            <a:spLocks noGrp="1"/>
          </p:cNvSpPr>
          <p:nvPr>
            <p:ph idx="1"/>
          </p:nvPr>
        </p:nvSpPr>
        <p:spPr/>
        <p:txBody>
          <a:bodyPr/>
          <a:lstStyle/>
          <a:p>
            <a:endParaRPr lang="tr-TR"/>
          </a:p>
        </p:txBody>
      </p:sp>
      <p:sp>
        <p:nvSpPr>
          <p:cNvPr id="4" name="Yuvarlatılmış Dikdörtgen 3"/>
          <p:cNvSpPr/>
          <p:nvPr/>
        </p:nvSpPr>
        <p:spPr>
          <a:xfrm>
            <a:off x="862150" y="1184367"/>
            <a:ext cx="10642462" cy="5416730"/>
          </a:xfrm>
          <a:prstGeom prst="roundRect">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r>
              <a:rPr lang="tr-TR" altLang="tr-TR" sz="2400" b="1" dirty="0">
                <a:solidFill>
                  <a:schemeClr val="tx1"/>
                </a:solidFill>
              </a:rPr>
              <a:t>                                       Kurumsal belirtiler;</a:t>
            </a:r>
          </a:p>
          <a:p>
            <a:pPr>
              <a:lnSpc>
                <a:spcPct val="80000"/>
              </a:lnSpc>
            </a:pPr>
            <a:r>
              <a:rPr lang="tr-TR" altLang="tr-TR" dirty="0">
                <a:solidFill>
                  <a:schemeClr val="tx1"/>
                </a:solidFill>
              </a:rPr>
              <a:t> </a:t>
            </a:r>
            <a:r>
              <a:rPr lang="tr-TR" altLang="tr-TR" sz="2400" dirty="0">
                <a:solidFill>
                  <a:schemeClr val="tx1"/>
                </a:solidFill>
              </a:rPr>
              <a:t>-İşe geç gitme veya hiç gitmeme, </a:t>
            </a:r>
          </a:p>
          <a:p>
            <a:pPr>
              <a:lnSpc>
                <a:spcPct val="80000"/>
              </a:lnSpc>
            </a:pPr>
            <a:r>
              <a:rPr lang="tr-TR" altLang="tr-TR" sz="2400" dirty="0">
                <a:solidFill>
                  <a:schemeClr val="tx1"/>
                </a:solidFill>
              </a:rPr>
              <a:t> </a:t>
            </a:r>
          </a:p>
          <a:p>
            <a:pPr>
              <a:lnSpc>
                <a:spcPct val="80000"/>
              </a:lnSpc>
            </a:pPr>
            <a:r>
              <a:rPr lang="tr-TR" altLang="tr-TR" sz="2400" dirty="0">
                <a:solidFill>
                  <a:schemeClr val="tx1"/>
                </a:solidFill>
              </a:rPr>
              <a:t>-İşyeri kurallarını dikkate almama ve çiğneme,</a:t>
            </a:r>
          </a:p>
          <a:p>
            <a:pPr>
              <a:lnSpc>
                <a:spcPct val="80000"/>
              </a:lnSpc>
            </a:pPr>
            <a:r>
              <a:rPr lang="tr-TR" altLang="tr-TR" sz="2400" dirty="0">
                <a:solidFill>
                  <a:schemeClr val="tx1"/>
                </a:solidFill>
              </a:rPr>
              <a:t> </a:t>
            </a:r>
          </a:p>
          <a:p>
            <a:pPr>
              <a:lnSpc>
                <a:spcPct val="80000"/>
              </a:lnSpc>
            </a:pPr>
            <a:r>
              <a:rPr lang="tr-TR" altLang="tr-TR" sz="2400" dirty="0">
                <a:solidFill>
                  <a:schemeClr val="tx1"/>
                </a:solidFill>
              </a:rPr>
              <a:t>-Özellikle üstlerine karşı agresif bir kişilik yapısına bürünme, </a:t>
            </a:r>
          </a:p>
          <a:p>
            <a:pPr>
              <a:lnSpc>
                <a:spcPct val="80000"/>
              </a:lnSpc>
            </a:pPr>
            <a:r>
              <a:rPr lang="tr-TR" altLang="tr-TR" sz="2400" dirty="0">
                <a:solidFill>
                  <a:schemeClr val="tx1"/>
                </a:solidFill>
              </a:rPr>
              <a:t>  </a:t>
            </a:r>
          </a:p>
          <a:p>
            <a:pPr>
              <a:lnSpc>
                <a:spcPct val="80000"/>
              </a:lnSpc>
            </a:pPr>
            <a:r>
              <a:rPr lang="tr-TR" altLang="tr-TR" sz="2400" dirty="0">
                <a:solidFill>
                  <a:schemeClr val="tx1"/>
                </a:solidFill>
              </a:rPr>
              <a:t>-Sürekli iş arkadaşlarıyla çatışma, performansta ve hizmet kalitesinde düşüş, </a:t>
            </a:r>
          </a:p>
          <a:p>
            <a:pPr>
              <a:lnSpc>
                <a:spcPct val="80000"/>
              </a:lnSpc>
            </a:pPr>
            <a:r>
              <a:rPr lang="tr-TR" altLang="tr-TR" sz="2400" dirty="0">
                <a:solidFill>
                  <a:schemeClr val="tx1"/>
                </a:solidFill>
              </a:rPr>
              <a:t>  </a:t>
            </a:r>
          </a:p>
          <a:p>
            <a:pPr>
              <a:lnSpc>
                <a:spcPct val="80000"/>
              </a:lnSpc>
            </a:pPr>
            <a:r>
              <a:rPr lang="tr-TR" altLang="tr-TR" sz="2400" dirty="0">
                <a:solidFill>
                  <a:schemeClr val="tx1"/>
                </a:solidFill>
              </a:rPr>
              <a:t>-Rol çatışması yaşama, sorumluluktan kaçma, </a:t>
            </a:r>
          </a:p>
          <a:p>
            <a:pPr>
              <a:lnSpc>
                <a:spcPct val="80000"/>
              </a:lnSpc>
            </a:pPr>
            <a:r>
              <a:rPr lang="tr-TR" altLang="tr-TR" sz="2400" dirty="0">
                <a:solidFill>
                  <a:schemeClr val="tx1"/>
                </a:solidFill>
              </a:rPr>
              <a:t>  </a:t>
            </a:r>
          </a:p>
          <a:p>
            <a:pPr>
              <a:lnSpc>
                <a:spcPct val="80000"/>
              </a:lnSpc>
            </a:pPr>
            <a:r>
              <a:rPr lang="tr-TR" altLang="tr-TR" sz="2400" dirty="0">
                <a:solidFill>
                  <a:schemeClr val="tx1"/>
                </a:solidFill>
              </a:rPr>
              <a:t>-Yapılacak işleri devamlı olarak erteleme,</a:t>
            </a:r>
          </a:p>
        </p:txBody>
      </p:sp>
    </p:spTree>
    <p:extLst>
      <p:ext uri="{BB962C8B-B14F-4D97-AF65-F5344CB8AC3E}">
        <p14:creationId xmlns:p14="http://schemas.microsoft.com/office/powerpoint/2010/main" val="209351647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592925" y="624110"/>
            <a:ext cx="8379875" cy="878119"/>
          </a:xfr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l" eaLnBrk="1" hangingPunct="1"/>
            <a:r>
              <a:rPr lang="tr-TR" altLang="tr-TR" dirty="0">
                <a:solidFill>
                  <a:schemeClr val="tx1"/>
                </a:solidFill>
              </a:rPr>
              <a:t>Tükenmişlik Sendromunun Nedenleri</a:t>
            </a:r>
          </a:p>
        </p:txBody>
      </p:sp>
      <p:sp>
        <p:nvSpPr>
          <p:cNvPr id="2" name="Oval 1"/>
          <p:cNvSpPr/>
          <p:nvPr/>
        </p:nvSpPr>
        <p:spPr>
          <a:xfrm>
            <a:off x="6981371" y="1754931"/>
            <a:ext cx="4318000" cy="2369977"/>
          </a:xfrm>
          <a:prstGeom prst="ellipse">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nSpc>
                <a:spcPct val="90000"/>
              </a:lnSpc>
            </a:pPr>
            <a:r>
              <a:rPr lang="tr-TR" altLang="tr-TR" sz="2800" dirty="0">
                <a:solidFill>
                  <a:schemeClr val="tx1"/>
                </a:solidFill>
              </a:rPr>
              <a:t>Aşırı iş yükü ve dinlenme zamanlarının az olması,</a:t>
            </a:r>
          </a:p>
        </p:txBody>
      </p:sp>
      <p:sp>
        <p:nvSpPr>
          <p:cNvPr id="3" name="Oval 2"/>
          <p:cNvSpPr/>
          <p:nvPr/>
        </p:nvSpPr>
        <p:spPr>
          <a:xfrm>
            <a:off x="818037" y="1622747"/>
            <a:ext cx="4612946" cy="2502161"/>
          </a:xfrm>
          <a:prstGeom prst="ellipse">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nSpc>
                <a:spcPct val="90000"/>
              </a:lnSpc>
            </a:pPr>
            <a:r>
              <a:rPr lang="tr-TR" altLang="tr-TR" sz="2000" dirty="0">
                <a:solidFill>
                  <a:schemeClr val="tx1"/>
                </a:solidFill>
              </a:rPr>
              <a:t>Çalışanların gereksinimlerinin finansal, bürokratik ve idari nedenlerden dolayı karşılanamaması,</a:t>
            </a:r>
          </a:p>
        </p:txBody>
      </p:sp>
      <p:sp>
        <p:nvSpPr>
          <p:cNvPr id="4" name="Oval 3"/>
          <p:cNvSpPr/>
          <p:nvPr/>
        </p:nvSpPr>
        <p:spPr>
          <a:xfrm>
            <a:off x="4568826" y="4245426"/>
            <a:ext cx="4191000" cy="2379309"/>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rtlCol="0" anchor="ctr"/>
          <a:lstStyle/>
          <a:p>
            <a:pPr>
              <a:lnSpc>
                <a:spcPct val="90000"/>
              </a:lnSpc>
            </a:pPr>
            <a:r>
              <a:rPr lang="tr-TR" altLang="tr-TR" sz="2400" dirty="0"/>
              <a:t>İdarecilerin yetersizliği, denetim yetersizliği ya da her ikisi,</a:t>
            </a:r>
          </a:p>
        </p:txBody>
      </p:sp>
    </p:spTree>
    <p:extLst>
      <p:ext uri="{BB962C8B-B14F-4D97-AF65-F5344CB8AC3E}">
        <p14:creationId xmlns:p14="http://schemas.microsoft.com/office/powerpoint/2010/main" val="3885394554"/>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0-#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881709" y="2075541"/>
            <a:ext cx="3820919" cy="2487128"/>
          </a:xfrm>
          <a:prstGeom prst="ellipse">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nSpc>
                <a:spcPct val="90000"/>
              </a:lnSpc>
            </a:pPr>
            <a:r>
              <a:rPr lang="tr-TR" altLang="tr-TR" sz="2400" dirty="0">
                <a:solidFill>
                  <a:schemeClr val="tx1"/>
                </a:solidFill>
              </a:rPr>
              <a:t>Yaptığı işi kontrol etme ya da etkileme duygusundan yoksun olma,</a:t>
            </a:r>
          </a:p>
        </p:txBody>
      </p:sp>
      <p:sp>
        <p:nvSpPr>
          <p:cNvPr id="5" name="Oval 4"/>
          <p:cNvSpPr/>
          <p:nvPr/>
        </p:nvSpPr>
        <p:spPr>
          <a:xfrm>
            <a:off x="6494106" y="1856792"/>
            <a:ext cx="3606281" cy="2351314"/>
          </a:xfrm>
          <a:prstGeom prst="ellipse">
            <a:avLst/>
          </a:prstGeom>
          <a:solidFill>
            <a:schemeClr val="accent4">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nSpc>
                <a:spcPct val="90000"/>
              </a:lnSpc>
            </a:pPr>
            <a:r>
              <a:rPr lang="tr-TR" altLang="tr-TR" sz="2400" dirty="0">
                <a:solidFill>
                  <a:schemeClr val="tx1"/>
                </a:solidFill>
              </a:rPr>
              <a:t>Çalışanlar arasında destek ve sosyal ilişkilerin olmaması,</a:t>
            </a:r>
          </a:p>
        </p:txBody>
      </p:sp>
      <p:sp>
        <p:nvSpPr>
          <p:cNvPr id="6" name="Oval 5"/>
          <p:cNvSpPr/>
          <p:nvPr/>
        </p:nvSpPr>
        <p:spPr>
          <a:xfrm>
            <a:off x="2019300" y="4562669"/>
            <a:ext cx="4701055" cy="2220686"/>
          </a:xfrm>
          <a:prstGeom prst="ellipse">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nSpc>
                <a:spcPct val="90000"/>
              </a:lnSpc>
            </a:pPr>
            <a:r>
              <a:rPr lang="tr-TR" altLang="tr-TR" sz="3200" dirty="0">
                <a:solidFill>
                  <a:schemeClr val="tx1"/>
                </a:solidFill>
              </a:rPr>
              <a:t>Aşırı zor ve yoğun iş ortamı,</a:t>
            </a:r>
          </a:p>
        </p:txBody>
      </p:sp>
      <p:sp>
        <p:nvSpPr>
          <p:cNvPr id="7" name="Oval 6"/>
          <p:cNvSpPr/>
          <p:nvPr/>
        </p:nvSpPr>
        <p:spPr>
          <a:xfrm>
            <a:off x="7473820" y="4394718"/>
            <a:ext cx="4197480" cy="2258009"/>
          </a:xfrm>
          <a:prstGeom prst="ellipse">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90000"/>
              </a:lnSpc>
            </a:pPr>
            <a:r>
              <a:rPr lang="tr-TR" altLang="tr-TR" sz="2400" dirty="0">
                <a:solidFill>
                  <a:schemeClr val="tx1"/>
                </a:solidFill>
              </a:rPr>
              <a:t>İşyerinde sosyal desteğin ve motivasyonun yetersizliği.</a:t>
            </a:r>
          </a:p>
        </p:txBody>
      </p:sp>
      <p:sp>
        <p:nvSpPr>
          <p:cNvPr id="8" name="Rectangle 2"/>
          <p:cNvSpPr>
            <a:spLocks noGrp="1" noChangeArrowheads="1"/>
          </p:cNvSpPr>
          <p:nvPr>
            <p:ph type="title"/>
          </p:nvPr>
        </p:nvSpPr>
        <p:spPr>
          <a:xfrm>
            <a:off x="2592925" y="624110"/>
            <a:ext cx="8379875" cy="878119"/>
          </a:xfr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l" eaLnBrk="1" hangingPunct="1"/>
            <a:r>
              <a:rPr lang="tr-TR" altLang="tr-TR" dirty="0">
                <a:solidFill>
                  <a:schemeClr val="tx1"/>
                </a:solidFill>
              </a:rPr>
              <a:t>Tükenmişlik Sendromunun Nedenleri</a:t>
            </a:r>
          </a:p>
        </p:txBody>
      </p:sp>
    </p:spTree>
    <p:extLst>
      <p:ext uri="{BB962C8B-B14F-4D97-AF65-F5344CB8AC3E}">
        <p14:creationId xmlns:p14="http://schemas.microsoft.com/office/powerpoint/2010/main" val="272090295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0-#ppt_w/2"/>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6"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028093" y="309550"/>
            <a:ext cx="5007543" cy="623324"/>
          </a:xfr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algn="l" eaLnBrk="1" hangingPunct="1"/>
            <a:r>
              <a:rPr lang="tr-TR" altLang="tr-TR" sz="2400" dirty="0">
                <a:solidFill>
                  <a:schemeClr val="tx1"/>
                </a:solidFill>
              </a:rPr>
              <a:t>Tükenmişliğin Bireysel Sonuçları</a:t>
            </a:r>
          </a:p>
        </p:txBody>
      </p:sp>
      <p:sp>
        <p:nvSpPr>
          <p:cNvPr id="2" name="Yuvarlatılmış Dikdörtgen 1"/>
          <p:cNvSpPr/>
          <p:nvPr/>
        </p:nvSpPr>
        <p:spPr>
          <a:xfrm>
            <a:off x="1080655" y="1043710"/>
            <a:ext cx="10545288" cy="5548680"/>
          </a:xfrm>
          <a:prstGeom prst="roundRect">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80000"/>
              </a:lnSpc>
            </a:pPr>
            <a:endParaRPr lang="tr-TR" altLang="tr-TR" sz="2400" dirty="0">
              <a:solidFill>
                <a:schemeClr val="tx1"/>
              </a:solidFill>
            </a:endParaRPr>
          </a:p>
          <a:p>
            <a:pPr>
              <a:lnSpc>
                <a:spcPct val="80000"/>
              </a:lnSpc>
            </a:pPr>
            <a:endParaRPr lang="tr-TR" altLang="tr-TR" sz="2400" dirty="0"/>
          </a:p>
          <a:p>
            <a:pPr>
              <a:lnSpc>
                <a:spcPct val="80000"/>
              </a:lnSpc>
            </a:pPr>
            <a:r>
              <a:rPr lang="tr-TR" altLang="tr-TR" sz="2400" dirty="0"/>
              <a:t> </a:t>
            </a:r>
            <a:r>
              <a:rPr lang="tr-TR" altLang="tr-TR" sz="2400" dirty="0">
                <a:solidFill>
                  <a:schemeClr val="tx1"/>
                </a:solidFill>
              </a:rPr>
              <a:t>-  </a:t>
            </a:r>
            <a:r>
              <a:rPr lang="tr-TR" altLang="tr-TR" sz="2800" dirty="0">
                <a:solidFill>
                  <a:schemeClr val="tx1"/>
                </a:solidFill>
              </a:rPr>
              <a:t>Psikolojik sorunlar ve psikosomatik rahatsızlıklar, depresyon, devamlı kaygı hali,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Öz-saygıda azalma, alınganlığın temel kişilik özelliklerinden biri haline dönüşmesi,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Sigara alkol ve ilaç kullanımında artış,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Uyku bozuklukları, cinsel isteksizlik ve iktidarsızlık,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Ani öfke patlamaları, saldırganlık eğiliminde artış, </a:t>
            </a:r>
          </a:p>
          <a:p>
            <a:pPr marL="285750" indent="-285750">
              <a:lnSpc>
                <a:spcPct val="80000"/>
              </a:lnSpc>
              <a:buFontTx/>
              <a:buChar char="-"/>
            </a:pPr>
            <a:endParaRPr lang="tr-TR" altLang="tr-TR" sz="2800" dirty="0">
              <a:solidFill>
                <a:schemeClr val="tx1"/>
              </a:solidFill>
            </a:endParaRPr>
          </a:p>
          <a:p>
            <a:pPr marL="285750" indent="-285750">
              <a:lnSpc>
                <a:spcPct val="80000"/>
              </a:lnSpc>
              <a:buFontTx/>
              <a:buChar char="-"/>
            </a:pPr>
            <a:r>
              <a:rPr lang="tr-TR" altLang="tr-TR" sz="2800" dirty="0">
                <a:solidFill>
                  <a:schemeClr val="tx1"/>
                </a:solidFill>
              </a:rPr>
              <a:t>Nefes alma güçlükleri ve alerjik rahatsızlıkların yoğunlaşması öne çıkmaktadır</a:t>
            </a:r>
            <a:r>
              <a:rPr lang="tr-TR" altLang="tr-TR" sz="2800" dirty="0">
                <a:solidFill>
                  <a:schemeClr val="accent6">
                    <a:lumMod val="75000"/>
                  </a:schemeClr>
                </a:solidFill>
              </a:rPr>
              <a:t>. </a:t>
            </a:r>
          </a:p>
        </p:txBody>
      </p:sp>
    </p:spTree>
    <p:extLst>
      <p:ext uri="{BB962C8B-B14F-4D97-AF65-F5344CB8AC3E}">
        <p14:creationId xmlns:p14="http://schemas.microsoft.com/office/powerpoint/2010/main" val="10776874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p:cNvSpPr>
            <a:spLocks noGrp="1"/>
          </p:cNvSpPr>
          <p:nvPr>
            <p:ph idx="1"/>
          </p:nvPr>
        </p:nvSpPr>
        <p:spPr>
          <a:xfrm>
            <a:off x="1096357" y="1200727"/>
            <a:ext cx="9999286" cy="5091084"/>
          </a:xfrm>
          <a:prstGeom prst="roundRect">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85000" lnSpcReduction="20000"/>
          </a:bodyPr>
          <a:lstStyle/>
          <a:p>
            <a:pPr marL="0" indent="0">
              <a:lnSpc>
                <a:spcPct val="80000"/>
              </a:lnSpc>
              <a:buNone/>
            </a:pPr>
            <a:r>
              <a:rPr lang="tr-TR" altLang="tr-TR" b="1" dirty="0"/>
              <a:t>                                 </a:t>
            </a:r>
            <a:endParaRPr lang="tr-TR" altLang="tr-TR" sz="2400" dirty="0">
              <a:solidFill>
                <a:srgbClr val="002060"/>
              </a:solidFill>
            </a:endParaRPr>
          </a:p>
          <a:p>
            <a:pPr marL="0" indent="0">
              <a:lnSpc>
                <a:spcPct val="80000"/>
              </a:lnSpc>
              <a:buNone/>
            </a:pPr>
            <a:r>
              <a:rPr lang="tr-TR" altLang="tr-TR" sz="2600" dirty="0">
                <a:solidFill>
                  <a:schemeClr val="tx1"/>
                </a:solidFill>
              </a:rPr>
              <a:t>-  işi savsaklama ve aksatma eğilimleri, </a:t>
            </a:r>
          </a:p>
          <a:p>
            <a:pPr marL="285750" indent="-285750">
              <a:lnSpc>
                <a:spcPct val="80000"/>
              </a:lnSpc>
              <a:buFontTx/>
              <a:buChar char="-"/>
            </a:pPr>
            <a:endParaRPr lang="tr-TR" altLang="tr-TR" sz="2600" dirty="0">
              <a:solidFill>
                <a:schemeClr val="tx1"/>
              </a:solidFill>
            </a:endParaRPr>
          </a:p>
          <a:p>
            <a:pPr marL="285750" indent="-285750">
              <a:lnSpc>
                <a:spcPct val="80000"/>
              </a:lnSpc>
              <a:buFontTx/>
              <a:buChar char="-"/>
            </a:pPr>
            <a:r>
              <a:rPr lang="tr-TR" altLang="tr-TR" sz="2600" dirty="0">
                <a:solidFill>
                  <a:schemeClr val="tx1"/>
                </a:solidFill>
              </a:rPr>
              <a:t>işe izinsiz olarak geç gelme ya da gelmeme, rapor kullanmak suretiyle izin süresini uzatma, </a:t>
            </a:r>
          </a:p>
          <a:p>
            <a:pPr marL="285750" indent="-285750">
              <a:lnSpc>
                <a:spcPct val="80000"/>
              </a:lnSpc>
              <a:buFontTx/>
              <a:buChar char="-"/>
            </a:pPr>
            <a:endParaRPr lang="tr-TR" altLang="tr-TR" sz="2600" dirty="0">
              <a:solidFill>
                <a:schemeClr val="tx1"/>
              </a:solidFill>
            </a:endParaRPr>
          </a:p>
          <a:p>
            <a:pPr marL="285750" indent="-285750">
              <a:lnSpc>
                <a:spcPct val="80000"/>
              </a:lnSpc>
              <a:buFontTx/>
              <a:buChar char="-"/>
            </a:pPr>
            <a:r>
              <a:rPr lang="tr-TR" altLang="tr-TR" sz="2600" dirty="0">
                <a:solidFill>
                  <a:schemeClr val="tx1"/>
                </a:solidFill>
              </a:rPr>
              <a:t>Kurumsal aidiyet duygusunda azalma, performansta düşüş,</a:t>
            </a:r>
          </a:p>
          <a:p>
            <a:pPr marL="285750" indent="-285750">
              <a:lnSpc>
                <a:spcPct val="80000"/>
              </a:lnSpc>
              <a:buFontTx/>
              <a:buChar char="-"/>
            </a:pPr>
            <a:r>
              <a:rPr lang="tr-TR" altLang="tr-TR" sz="2600" dirty="0">
                <a:solidFill>
                  <a:schemeClr val="tx1"/>
                </a:solidFill>
              </a:rPr>
              <a:t> </a:t>
            </a:r>
          </a:p>
          <a:p>
            <a:pPr marL="285750" indent="-285750">
              <a:lnSpc>
                <a:spcPct val="80000"/>
              </a:lnSpc>
              <a:buFontTx/>
              <a:buChar char="-"/>
            </a:pPr>
            <a:r>
              <a:rPr lang="tr-TR" altLang="tr-TR" sz="2600" dirty="0">
                <a:solidFill>
                  <a:schemeClr val="tx1"/>
                </a:solidFill>
              </a:rPr>
              <a:t>İş doyumsuzluğu, işe karşı giderek büyüyen bir hoşnutsuzluk, </a:t>
            </a:r>
          </a:p>
          <a:p>
            <a:pPr marL="285750" indent="-285750">
              <a:lnSpc>
                <a:spcPct val="80000"/>
              </a:lnSpc>
              <a:buFontTx/>
              <a:buChar char="-"/>
            </a:pPr>
            <a:endParaRPr lang="tr-TR" altLang="tr-TR" sz="2600" dirty="0">
              <a:solidFill>
                <a:schemeClr val="tx1"/>
              </a:solidFill>
            </a:endParaRPr>
          </a:p>
          <a:p>
            <a:pPr marL="285750" indent="-285750">
              <a:lnSpc>
                <a:spcPct val="80000"/>
              </a:lnSpc>
              <a:buFontTx/>
              <a:buChar char="-"/>
            </a:pPr>
            <a:r>
              <a:rPr lang="tr-TR" altLang="tr-TR" sz="2600" dirty="0">
                <a:solidFill>
                  <a:schemeClr val="tx1"/>
                </a:solidFill>
              </a:rPr>
              <a:t>Başka iş alanlarına transfer olma veya yeni bir meslek eğitimi alma isteği,</a:t>
            </a:r>
          </a:p>
          <a:p>
            <a:pPr marL="285750" indent="-285750">
              <a:lnSpc>
                <a:spcPct val="80000"/>
              </a:lnSpc>
              <a:buFontTx/>
              <a:buChar char="-"/>
            </a:pPr>
            <a:r>
              <a:rPr lang="tr-TR" altLang="tr-TR" sz="2600" dirty="0">
                <a:solidFill>
                  <a:schemeClr val="tx1"/>
                </a:solidFill>
              </a:rPr>
              <a:t> </a:t>
            </a:r>
          </a:p>
          <a:p>
            <a:pPr marL="285750" indent="-285750">
              <a:lnSpc>
                <a:spcPct val="80000"/>
              </a:lnSpc>
              <a:buFontTx/>
              <a:buChar char="-"/>
            </a:pPr>
            <a:r>
              <a:rPr lang="tr-TR" altLang="tr-TR" sz="2600" dirty="0">
                <a:solidFill>
                  <a:schemeClr val="tx1"/>
                </a:solidFill>
              </a:rPr>
              <a:t>Aşırı risk alma eğilimi, verilen hizmetlerin kalitesinde bozulma, iş </a:t>
            </a:r>
          </a:p>
          <a:p>
            <a:pPr marL="0" indent="0">
              <a:lnSpc>
                <a:spcPct val="80000"/>
              </a:lnSpc>
              <a:buNone/>
            </a:pPr>
            <a:r>
              <a:rPr lang="tr-TR" altLang="tr-TR" sz="2600" dirty="0">
                <a:solidFill>
                  <a:schemeClr val="tx1"/>
                </a:solidFill>
              </a:rPr>
              <a:t>    kazalarında artış </a:t>
            </a:r>
          </a:p>
        </p:txBody>
      </p:sp>
      <p:sp>
        <p:nvSpPr>
          <p:cNvPr id="2" name="Metin kutusu 1">
            <a:extLst>
              <a:ext uri="{FF2B5EF4-FFF2-40B4-BE49-F238E27FC236}">
                <a16:creationId xmlns:a16="http://schemas.microsoft.com/office/drawing/2014/main" xmlns="" id="{6746120E-3204-4C16-BD3C-56D1161068F3}"/>
              </a:ext>
            </a:extLst>
          </p:cNvPr>
          <p:cNvSpPr txBox="1"/>
          <p:nvPr/>
        </p:nvSpPr>
        <p:spPr>
          <a:xfrm>
            <a:off x="3722254" y="381522"/>
            <a:ext cx="5264728" cy="461665"/>
          </a:xfrm>
          <a:prstGeom prst="rect">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tr-TR" altLang="tr-TR" sz="2400" b="1" dirty="0">
                <a:solidFill>
                  <a:srgbClr val="002060"/>
                </a:solidFill>
              </a:rPr>
              <a:t>Tükenmişliğin kurumsal sonuçları</a:t>
            </a:r>
            <a:r>
              <a:rPr lang="tr-TR" altLang="tr-TR" sz="2400" dirty="0">
                <a:solidFill>
                  <a:srgbClr val="002060"/>
                </a:solidFill>
              </a:rPr>
              <a:t>;</a:t>
            </a:r>
            <a:endParaRPr lang="tr-TR" sz="2400" dirty="0"/>
          </a:p>
        </p:txBody>
      </p:sp>
    </p:spTree>
    <p:extLst>
      <p:ext uri="{BB962C8B-B14F-4D97-AF65-F5344CB8AC3E}">
        <p14:creationId xmlns:p14="http://schemas.microsoft.com/office/powerpoint/2010/main" val="298685139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1123406" y="1236618"/>
            <a:ext cx="9083041" cy="3492136"/>
          </a:xfr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r>
              <a:rPr lang="tr-TR" dirty="0">
                <a:solidFill>
                  <a:schemeClr val="tx1"/>
                </a:solidFill>
              </a:rPr>
              <a:t/>
            </a:r>
            <a:br>
              <a:rPr lang="tr-TR" dirty="0">
                <a:solidFill>
                  <a:schemeClr val="tx1"/>
                </a:solidFill>
              </a:rPr>
            </a:br>
            <a:r>
              <a:rPr lang="tr-TR" dirty="0">
                <a:solidFill>
                  <a:schemeClr val="tx1"/>
                </a:solidFill>
              </a:rPr>
              <a:t/>
            </a:r>
            <a:br>
              <a:rPr lang="tr-TR" dirty="0">
                <a:solidFill>
                  <a:schemeClr val="tx1"/>
                </a:solidFill>
              </a:rPr>
            </a:br>
            <a:r>
              <a:rPr lang="tr-TR" dirty="0">
                <a:solidFill>
                  <a:schemeClr val="tx1"/>
                </a:solidFill>
              </a:rPr>
              <a:t>   </a:t>
            </a:r>
            <a:r>
              <a:rPr lang="tr-TR" sz="4400" dirty="0">
                <a:solidFill>
                  <a:schemeClr val="tx1"/>
                </a:solidFill>
              </a:rPr>
              <a:t>Tükenmişlik Engellenebilir mi?</a:t>
            </a:r>
          </a:p>
        </p:txBody>
      </p:sp>
    </p:spTree>
    <p:extLst>
      <p:ext uri="{BB962C8B-B14F-4D97-AF65-F5344CB8AC3E}">
        <p14:creationId xmlns:p14="http://schemas.microsoft.com/office/powerpoint/2010/main" val="41738921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4674636" y="1548881"/>
            <a:ext cx="3163078" cy="2920481"/>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2400" dirty="0">
                <a:solidFill>
                  <a:schemeClr val="tx1"/>
                </a:solidFill>
              </a:rPr>
              <a:t>Tükenmişlikle Mücadele Yöntemleri</a:t>
            </a:r>
          </a:p>
        </p:txBody>
      </p:sp>
      <p:sp>
        <p:nvSpPr>
          <p:cNvPr id="5" name="Oval 4"/>
          <p:cNvSpPr/>
          <p:nvPr/>
        </p:nvSpPr>
        <p:spPr>
          <a:xfrm>
            <a:off x="4777274" y="1674839"/>
            <a:ext cx="2855167" cy="2677886"/>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dirty="0">
                <a:solidFill>
                  <a:schemeClr val="tx1"/>
                </a:solidFill>
              </a:rPr>
              <a:t>Kurumsal Düzeyde Yöntemler</a:t>
            </a:r>
          </a:p>
        </p:txBody>
      </p:sp>
      <p:sp>
        <p:nvSpPr>
          <p:cNvPr id="6" name="Oval 5"/>
          <p:cNvSpPr/>
          <p:nvPr/>
        </p:nvSpPr>
        <p:spPr>
          <a:xfrm>
            <a:off x="2386304" y="2682546"/>
            <a:ext cx="2911151" cy="2528595"/>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rtlCol="0" anchor="ctr"/>
          <a:lstStyle/>
          <a:p>
            <a:pPr algn="ctr"/>
            <a:r>
              <a:rPr lang="tr-TR" dirty="0"/>
              <a:t>Çalışanların Serbest karar verme ve karar alma sürecine katılımı sağlamak</a:t>
            </a:r>
          </a:p>
        </p:txBody>
      </p:sp>
      <p:sp>
        <p:nvSpPr>
          <p:cNvPr id="7" name="Oval 6"/>
          <p:cNvSpPr/>
          <p:nvPr/>
        </p:nvSpPr>
        <p:spPr>
          <a:xfrm>
            <a:off x="6277168" y="88638"/>
            <a:ext cx="2813180" cy="2453947"/>
          </a:xfrm>
          <a:prstGeom prst="ellipse">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dirty="0">
                <a:solidFill>
                  <a:schemeClr val="tx1"/>
                </a:solidFill>
              </a:rPr>
              <a:t>Adil bir ödül sistemi geliştirmek</a:t>
            </a:r>
          </a:p>
        </p:txBody>
      </p:sp>
      <p:sp>
        <p:nvSpPr>
          <p:cNvPr id="8" name="Oval 7"/>
          <p:cNvSpPr/>
          <p:nvPr/>
        </p:nvSpPr>
        <p:spPr>
          <a:xfrm>
            <a:off x="7361854" y="2603237"/>
            <a:ext cx="3228392" cy="2687215"/>
          </a:xfrm>
          <a:prstGeom prst="ellipse">
            <a:avLst/>
          </a:prstGeom>
          <a:solidFill>
            <a:schemeClr val="accent4">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tr-TR" dirty="0">
                <a:solidFill>
                  <a:schemeClr val="tx1"/>
                </a:solidFill>
              </a:rPr>
              <a:t>İş yükünün aynı kişilerde birikmesini önlemek için zor işlerin eşit olarak dağıtılmasını sağlamak</a:t>
            </a:r>
          </a:p>
        </p:txBody>
      </p:sp>
      <p:sp>
        <p:nvSpPr>
          <p:cNvPr id="9" name="Oval 8"/>
          <p:cNvSpPr/>
          <p:nvPr/>
        </p:nvSpPr>
        <p:spPr>
          <a:xfrm>
            <a:off x="4898570" y="4133460"/>
            <a:ext cx="2785188" cy="2509936"/>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dk1"/>
          </a:lnRef>
          <a:fillRef idx="3">
            <a:schemeClr val="dk1"/>
          </a:fillRef>
          <a:effectRef idx="3">
            <a:schemeClr val="dk1"/>
          </a:effectRef>
          <a:fontRef idx="minor">
            <a:schemeClr val="lt1"/>
          </a:fontRef>
        </p:style>
        <p:txBody>
          <a:bodyPr rtlCol="0" anchor="ctr"/>
          <a:lstStyle/>
          <a:p>
            <a:pPr algn="ctr"/>
            <a:r>
              <a:rPr lang="tr-TR" dirty="0"/>
              <a:t>Takım çalışmalarını desteklemek</a:t>
            </a:r>
          </a:p>
        </p:txBody>
      </p:sp>
      <p:sp>
        <p:nvSpPr>
          <p:cNvPr id="10" name="Oval 9"/>
          <p:cNvSpPr/>
          <p:nvPr/>
        </p:nvSpPr>
        <p:spPr>
          <a:xfrm>
            <a:off x="3009122" y="303242"/>
            <a:ext cx="2850502" cy="2299995"/>
          </a:xfrm>
          <a:prstGeom prst="ellipse">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dirty="0">
                <a:solidFill>
                  <a:schemeClr val="tx1"/>
                </a:solidFill>
              </a:rPr>
              <a:t>Görev tanımlarını açık ve net olarak belirlemek</a:t>
            </a:r>
          </a:p>
        </p:txBody>
      </p:sp>
    </p:spTree>
    <p:extLst>
      <p:ext uri="{BB962C8B-B14F-4D97-AF65-F5344CB8AC3E}">
        <p14:creationId xmlns:p14="http://schemas.microsoft.com/office/powerpoint/2010/main" val="334150260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heel(1)">
                                      <p:cBhvr>
                                        <p:cTn id="12" dur="75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75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heel(1)">
                                      <p:cBhvr>
                                        <p:cTn id="22" dur="75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heel(1)">
                                      <p:cBhvr>
                                        <p:cTn id="27" dur="75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heel(1)">
                                      <p:cBhvr>
                                        <p:cTn id="32"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4842587" y="1691870"/>
            <a:ext cx="2855167" cy="2677886"/>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dirty="0">
                <a:solidFill>
                  <a:schemeClr val="tx1"/>
                </a:solidFill>
              </a:rPr>
              <a:t>Kurumsal Düzeyde Yöntemler</a:t>
            </a:r>
          </a:p>
        </p:txBody>
      </p:sp>
      <p:sp>
        <p:nvSpPr>
          <p:cNvPr id="5" name="Oval 4"/>
          <p:cNvSpPr/>
          <p:nvPr/>
        </p:nvSpPr>
        <p:spPr>
          <a:xfrm>
            <a:off x="1781408" y="1824133"/>
            <a:ext cx="3554964" cy="3172408"/>
          </a:xfrm>
          <a:prstGeom prst="ellipse">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dirty="0">
                <a:solidFill>
                  <a:schemeClr val="tx1"/>
                </a:solidFill>
              </a:rPr>
              <a:t>Kişisel gelişim ve dinlenmeye önem vermek, çalışma saatleri içerisinde bunlara yeterli zaman ayırılmasını sağlamak</a:t>
            </a:r>
          </a:p>
        </p:txBody>
      </p:sp>
      <p:sp>
        <p:nvSpPr>
          <p:cNvPr id="6" name="Oval 5"/>
          <p:cNvSpPr/>
          <p:nvPr/>
        </p:nvSpPr>
        <p:spPr>
          <a:xfrm>
            <a:off x="4931228" y="111965"/>
            <a:ext cx="2677886" cy="2304661"/>
          </a:xfrm>
          <a:prstGeom prst="ellipse">
            <a:avLst/>
          </a:pr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tr-TR" dirty="0">
                <a:solidFill>
                  <a:schemeClr val="tx1"/>
                </a:solidFill>
              </a:rPr>
              <a:t>Kurum içi iletişimin yeterli düzeyde ve kaliteli olmasını sağlamak</a:t>
            </a:r>
          </a:p>
        </p:txBody>
      </p:sp>
      <p:sp>
        <p:nvSpPr>
          <p:cNvPr id="7" name="Oval 6"/>
          <p:cNvSpPr/>
          <p:nvPr/>
        </p:nvSpPr>
        <p:spPr>
          <a:xfrm>
            <a:off x="7334795" y="1951493"/>
            <a:ext cx="2929812" cy="2528596"/>
          </a:xfrm>
          <a:prstGeom prst="ellipse">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Öğle yemeği ve dinlenme saatleri için  rahatlatıcı ortamlar hazırlamak</a:t>
            </a:r>
          </a:p>
        </p:txBody>
      </p:sp>
      <p:sp>
        <p:nvSpPr>
          <p:cNvPr id="8" name="Oval 7"/>
          <p:cNvSpPr/>
          <p:nvPr/>
        </p:nvSpPr>
        <p:spPr>
          <a:xfrm>
            <a:off x="4889241" y="4110132"/>
            <a:ext cx="3167745" cy="2495939"/>
          </a:xfrm>
          <a:prstGeom prst="ellipse">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dirty="0">
                <a:solidFill>
                  <a:schemeClr val="tx1"/>
                </a:solidFill>
              </a:rPr>
              <a:t>Sık sık olumlu geri bildirimler vermek</a:t>
            </a:r>
          </a:p>
        </p:txBody>
      </p:sp>
    </p:spTree>
    <p:extLst>
      <p:ext uri="{BB962C8B-B14F-4D97-AF65-F5344CB8AC3E}">
        <p14:creationId xmlns:p14="http://schemas.microsoft.com/office/powerpoint/2010/main" val="121898915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75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75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4712217" y="1615737"/>
            <a:ext cx="3109754" cy="2677886"/>
          </a:xfrm>
          <a:prstGeom prst="ellipse">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dirty="0">
                <a:solidFill>
                  <a:schemeClr val="tx1"/>
                </a:solidFill>
              </a:rPr>
              <a:t>Kurumsal Düzeyde Yöntemler</a:t>
            </a:r>
          </a:p>
        </p:txBody>
      </p:sp>
      <p:sp>
        <p:nvSpPr>
          <p:cNvPr id="5" name="Oval 4"/>
          <p:cNvSpPr/>
          <p:nvPr/>
        </p:nvSpPr>
        <p:spPr>
          <a:xfrm>
            <a:off x="2575992" y="570410"/>
            <a:ext cx="2920481" cy="2575249"/>
          </a:xfrm>
          <a:prstGeom prst="ellipse">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Tatil ve sosyal etkinlik imkanlarını arttırmak</a:t>
            </a:r>
          </a:p>
        </p:txBody>
      </p:sp>
      <p:sp>
        <p:nvSpPr>
          <p:cNvPr id="6" name="Oval 5"/>
          <p:cNvSpPr/>
          <p:nvPr/>
        </p:nvSpPr>
        <p:spPr>
          <a:xfrm>
            <a:off x="6126614" y="-46032"/>
            <a:ext cx="2845837" cy="2332653"/>
          </a:xfrm>
          <a:prstGeom prst="ellipse">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a:solidFill>
                  <a:schemeClr val="tx1"/>
                </a:solidFill>
              </a:rPr>
              <a:t>İşyerinde sosyal destek amaçlı gruplar kurmak</a:t>
            </a:r>
          </a:p>
        </p:txBody>
      </p:sp>
      <p:sp>
        <p:nvSpPr>
          <p:cNvPr id="7" name="Oval 6"/>
          <p:cNvSpPr/>
          <p:nvPr/>
        </p:nvSpPr>
        <p:spPr>
          <a:xfrm>
            <a:off x="3168260" y="3622738"/>
            <a:ext cx="3087914" cy="2789594"/>
          </a:xfrm>
          <a:prstGeom prst="ellipse">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tr-TR" sz="2400" dirty="0">
                <a:solidFill>
                  <a:schemeClr val="tx1"/>
                </a:solidFill>
              </a:rPr>
              <a:t>Uzun çalışma saatlerini kısaltmak</a:t>
            </a:r>
          </a:p>
        </p:txBody>
      </p:sp>
      <p:sp>
        <p:nvSpPr>
          <p:cNvPr id="8" name="Oval 7"/>
          <p:cNvSpPr/>
          <p:nvPr/>
        </p:nvSpPr>
        <p:spPr>
          <a:xfrm>
            <a:off x="7062270" y="3009121"/>
            <a:ext cx="3125754" cy="2677885"/>
          </a:xfrm>
          <a:prstGeom prst="ellipse">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accent1">
                    <a:lumMod val="50000"/>
                  </a:schemeClr>
                </a:solidFill>
              </a:rPr>
              <a:t>İşin gerektirdiği sorumluluk miktarını belirleyip yetki ve sorumluluğu denkleştirmek</a:t>
            </a:r>
          </a:p>
        </p:txBody>
      </p:sp>
    </p:spTree>
    <p:extLst>
      <p:ext uri="{BB962C8B-B14F-4D97-AF65-F5344CB8AC3E}">
        <p14:creationId xmlns:p14="http://schemas.microsoft.com/office/powerpoint/2010/main" val="249292043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75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75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1)">
                                      <p:cBhvr>
                                        <p:cTn id="22"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481683" y="1611461"/>
            <a:ext cx="3627275" cy="3097765"/>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altLang="tr-TR" sz="2800" dirty="0">
                <a:solidFill>
                  <a:schemeClr val="tx1"/>
                </a:solidFill>
              </a:rPr>
              <a:t>Tükenmişlikle Mücadele Yöntemleri</a:t>
            </a:r>
            <a:r>
              <a:rPr lang="tr-TR" altLang="tr-TR" sz="2800" dirty="0">
                <a:solidFill>
                  <a:srgbClr val="FFFF00"/>
                </a:solidFill>
              </a:rPr>
              <a:t/>
            </a:r>
            <a:br>
              <a:rPr lang="tr-TR" altLang="tr-TR" sz="2800" dirty="0">
                <a:solidFill>
                  <a:srgbClr val="FFFF00"/>
                </a:solidFill>
              </a:rPr>
            </a:br>
            <a:endParaRPr lang="tr-TR" sz="2800" dirty="0">
              <a:solidFill>
                <a:srgbClr val="FFFF00"/>
              </a:solidFill>
            </a:endParaRPr>
          </a:p>
        </p:txBody>
      </p:sp>
      <p:sp>
        <p:nvSpPr>
          <p:cNvPr id="3" name="Oval 2"/>
          <p:cNvSpPr/>
          <p:nvPr/>
        </p:nvSpPr>
        <p:spPr>
          <a:xfrm>
            <a:off x="4547156" y="1650278"/>
            <a:ext cx="3492137" cy="2987040"/>
          </a:xfrm>
          <a:prstGeom prst="ellipse">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000" dirty="0">
                <a:solidFill>
                  <a:schemeClr val="tx1"/>
                </a:solidFill>
              </a:rPr>
              <a:t>İş Arkadaşları Düzeyinde Yapılması Gerekenler</a:t>
            </a:r>
          </a:p>
        </p:txBody>
      </p:sp>
      <p:sp>
        <p:nvSpPr>
          <p:cNvPr id="4" name="Oval 3"/>
          <p:cNvSpPr/>
          <p:nvPr/>
        </p:nvSpPr>
        <p:spPr>
          <a:xfrm>
            <a:off x="1454333" y="56608"/>
            <a:ext cx="4450080" cy="3008812"/>
          </a:xfrm>
          <a:prstGeom prst="ellipse">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tr-TR" altLang="tr-TR" dirty="0">
                <a:solidFill>
                  <a:schemeClr val="tx1"/>
                </a:solidFill>
                <a:latin typeface="Century Gothic" panose="020B0502020202020204" pitchFamily="34" charset="0"/>
                <a:cs typeface="Times New Roman" panose="02020603050405020304" pitchFamily="18" charset="0"/>
              </a:rPr>
              <a:t>Birlikte çalışanların uyumlu bir ekip çalışması içinde olmaları, aralarında adil bir görev paylaşımının olması, hem hizmetin kalitesini arttırır, hem de ilişki sorunlarını önler.</a:t>
            </a:r>
            <a:br>
              <a:rPr lang="tr-TR" altLang="tr-TR" dirty="0">
                <a:solidFill>
                  <a:schemeClr val="tx1"/>
                </a:solidFill>
                <a:latin typeface="Century Gothic" panose="020B0502020202020204" pitchFamily="34" charset="0"/>
                <a:cs typeface="Times New Roman" panose="02020603050405020304" pitchFamily="18" charset="0"/>
              </a:rPr>
            </a:br>
            <a:endParaRPr lang="tr-TR" altLang="tr-TR" dirty="0">
              <a:solidFill>
                <a:schemeClr val="tx1"/>
              </a:solidFill>
              <a:latin typeface="Century Gothic" panose="020B0502020202020204" pitchFamily="34" charset="0"/>
              <a:cs typeface="Times New Roman" panose="02020603050405020304" pitchFamily="18" charset="0"/>
            </a:endParaRPr>
          </a:p>
        </p:txBody>
      </p:sp>
      <p:sp>
        <p:nvSpPr>
          <p:cNvPr id="5" name="Oval 4"/>
          <p:cNvSpPr/>
          <p:nvPr/>
        </p:nvSpPr>
        <p:spPr>
          <a:xfrm>
            <a:off x="6842987" y="-87084"/>
            <a:ext cx="3910144" cy="3296195"/>
          </a:xfrm>
          <a:prstGeom prst="ellipse">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sz="1600" dirty="0">
                <a:solidFill>
                  <a:schemeClr val="tx1"/>
                </a:solidFill>
                <a:latin typeface="Century Gothic" panose="020B0502020202020204" pitchFamily="34" charset="0"/>
                <a:cs typeface="Times New Roman" panose="02020603050405020304" pitchFamily="18" charset="0"/>
              </a:rPr>
              <a:t>Aynı yerde çalışan kişilerin zaman zaman iş dışı konularda konuşmaları ve birlikte hoşça vakit geçirmeleri, aralarında daha sıcak ve yakın bir ilişki kurulmasını sağlayarak birbirlerine olan desteklerini arttırır.</a:t>
            </a:r>
            <a:br>
              <a:rPr lang="tr-TR" altLang="tr-TR" sz="1600" dirty="0">
                <a:solidFill>
                  <a:schemeClr val="tx1"/>
                </a:solidFill>
                <a:latin typeface="Century Gothic" panose="020B0502020202020204" pitchFamily="34" charset="0"/>
                <a:cs typeface="Times New Roman" panose="02020603050405020304" pitchFamily="18" charset="0"/>
              </a:rPr>
            </a:br>
            <a:endParaRPr lang="tr-TR" sz="1600" dirty="0">
              <a:solidFill>
                <a:schemeClr val="tx1"/>
              </a:solidFill>
            </a:endParaRPr>
          </a:p>
        </p:txBody>
      </p:sp>
      <p:sp>
        <p:nvSpPr>
          <p:cNvPr id="6" name="Oval 5"/>
          <p:cNvSpPr/>
          <p:nvPr/>
        </p:nvSpPr>
        <p:spPr>
          <a:xfrm>
            <a:off x="1367245" y="3274424"/>
            <a:ext cx="4310744" cy="3008811"/>
          </a:xfrm>
          <a:prstGeom prst="ellipse">
            <a:avLst/>
          </a:prstGeom>
          <a:solidFill>
            <a:schemeClr val="accent1">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tr-TR" altLang="tr-TR" sz="2000" dirty="0">
                <a:solidFill>
                  <a:schemeClr val="tx1"/>
                </a:solidFill>
                <a:latin typeface="Century Gothic" panose="020B0502020202020204" pitchFamily="34" charset="0"/>
                <a:cs typeface="Times New Roman" panose="02020603050405020304" pitchFamily="18" charset="0"/>
              </a:rPr>
              <a:t>Birlikte çalışmadan doğan sorunların zamanında, sorun kronikleşmeden çözülmesi gereklidir.</a:t>
            </a:r>
            <a:br>
              <a:rPr lang="tr-TR" altLang="tr-TR" sz="2000" dirty="0">
                <a:solidFill>
                  <a:schemeClr val="tx1"/>
                </a:solidFill>
                <a:latin typeface="Century Gothic" panose="020B0502020202020204" pitchFamily="34" charset="0"/>
                <a:cs typeface="Times New Roman" panose="02020603050405020304" pitchFamily="18" charset="0"/>
              </a:rPr>
            </a:br>
            <a:endParaRPr lang="tr-TR" altLang="tr-TR" sz="2000" dirty="0">
              <a:solidFill>
                <a:schemeClr val="tx1"/>
              </a:solidFill>
              <a:latin typeface="Century Gothic" panose="020B0502020202020204" pitchFamily="34" charset="0"/>
              <a:cs typeface="Times New Roman" panose="02020603050405020304" pitchFamily="18" charset="0"/>
            </a:endParaRPr>
          </a:p>
        </p:txBody>
      </p:sp>
      <p:sp>
        <p:nvSpPr>
          <p:cNvPr id="7" name="Oval 6"/>
          <p:cNvSpPr/>
          <p:nvPr/>
        </p:nvSpPr>
        <p:spPr>
          <a:xfrm>
            <a:off x="6750267" y="3576322"/>
            <a:ext cx="3910144" cy="2987039"/>
          </a:xfrm>
          <a:prstGeom prst="ellipse">
            <a:avLst/>
          </a:prstGeom>
          <a:solidFill>
            <a:schemeClr val="accent3">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tr-TR" altLang="tr-TR" dirty="0">
                <a:solidFill>
                  <a:schemeClr val="tx1"/>
                </a:solidFill>
                <a:latin typeface="Century Gothic" panose="020B0502020202020204" pitchFamily="34" charset="0"/>
                <a:cs typeface="Times New Roman" panose="02020603050405020304" pitchFamily="18" charset="0"/>
              </a:rPr>
              <a:t>İşte karşılaşılan sorunların ve duygusal zorlukların paylaşılabileceği destekleyici grupların oluşturulması da yararlıdır.</a:t>
            </a:r>
            <a:br>
              <a:rPr lang="tr-TR" altLang="tr-TR" dirty="0">
                <a:solidFill>
                  <a:schemeClr val="tx1"/>
                </a:solidFill>
                <a:latin typeface="Century Gothic" panose="020B0502020202020204" pitchFamily="34" charset="0"/>
                <a:cs typeface="Times New Roman" panose="02020603050405020304" pitchFamily="18" charset="0"/>
              </a:rPr>
            </a:br>
            <a:endParaRPr lang="tr-TR" altLang="tr-TR" dirty="0">
              <a:solidFill>
                <a:schemeClr val="tx1"/>
              </a:solidFill>
              <a:latin typeface="Century Gothic" panose="020B0502020202020204" pitchFamily="34" charset="0"/>
              <a:cs typeface="Arial" panose="020B0604020202020204" pitchFamily="34" charset="0"/>
            </a:endParaRPr>
          </a:p>
        </p:txBody>
      </p:sp>
    </p:spTree>
    <p:extLst>
      <p:ext uri="{BB962C8B-B14F-4D97-AF65-F5344CB8AC3E}">
        <p14:creationId xmlns:p14="http://schemas.microsoft.com/office/powerpoint/2010/main" val="113649489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75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75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heel(1)">
                                      <p:cBhvr>
                                        <p:cTn id="17" dur="75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heel(1)">
                                      <p:cBhvr>
                                        <p:cTn id="22" dur="75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heel(1)">
                                      <p:cBhvr>
                                        <p:cTn id="27"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4481683" y="1611461"/>
            <a:ext cx="3627275" cy="3097765"/>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altLang="tr-TR" sz="2800" dirty="0">
                <a:solidFill>
                  <a:schemeClr val="tx1"/>
                </a:solidFill>
              </a:rPr>
              <a:t>Tükenmişlikle Mücadele Yöntemleri</a:t>
            </a:r>
            <a:r>
              <a:rPr lang="tr-TR" altLang="tr-TR" sz="2800" dirty="0">
                <a:solidFill>
                  <a:srgbClr val="FFFF00"/>
                </a:solidFill>
              </a:rPr>
              <a:t/>
            </a:r>
            <a:br>
              <a:rPr lang="tr-TR" altLang="tr-TR" sz="2800" dirty="0">
                <a:solidFill>
                  <a:srgbClr val="FFFF00"/>
                </a:solidFill>
              </a:rPr>
            </a:br>
            <a:endParaRPr lang="tr-TR" sz="2800" dirty="0">
              <a:solidFill>
                <a:srgbClr val="FFFF00"/>
              </a:solidFill>
            </a:endParaRPr>
          </a:p>
        </p:txBody>
      </p:sp>
      <p:sp>
        <p:nvSpPr>
          <p:cNvPr id="5" name="Oval 4"/>
          <p:cNvSpPr/>
          <p:nvPr/>
        </p:nvSpPr>
        <p:spPr>
          <a:xfrm>
            <a:off x="4752640" y="1809699"/>
            <a:ext cx="3175759" cy="2748162"/>
          </a:xfrm>
          <a:prstGeom prst="ellipse">
            <a:avLst/>
          </a:prstGeom>
          <a:solidFill>
            <a:schemeClr val="accent5">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2400" dirty="0">
                <a:solidFill>
                  <a:schemeClr val="tx1"/>
                </a:solidFill>
              </a:rPr>
              <a:t>Kişisel Düzeyde Yöntemler</a:t>
            </a:r>
          </a:p>
        </p:txBody>
      </p:sp>
      <p:sp>
        <p:nvSpPr>
          <p:cNvPr id="9" name="Oval 8"/>
          <p:cNvSpPr/>
          <p:nvPr/>
        </p:nvSpPr>
        <p:spPr>
          <a:xfrm>
            <a:off x="7033406" y="2360023"/>
            <a:ext cx="2763783" cy="2547441"/>
          </a:xfrm>
          <a:prstGeom prst="ellipse">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İşe başlamadan önce işin zorlukları ve riskleri ile ilgili bilgi edinmek</a:t>
            </a:r>
          </a:p>
        </p:txBody>
      </p:sp>
      <p:sp>
        <p:nvSpPr>
          <p:cNvPr id="11" name="Oval 10"/>
          <p:cNvSpPr/>
          <p:nvPr/>
        </p:nvSpPr>
        <p:spPr>
          <a:xfrm>
            <a:off x="5667686" y="96635"/>
            <a:ext cx="2707043" cy="2520434"/>
          </a:xfrm>
          <a:prstGeom prst="ellipse">
            <a:avLst/>
          </a:prstGeom>
          <a:solidFill>
            <a:schemeClr val="accent3">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İnsan olarak sınırlılıklarımızı bilmek ve kabullenmek</a:t>
            </a:r>
          </a:p>
        </p:txBody>
      </p:sp>
      <p:sp>
        <p:nvSpPr>
          <p:cNvPr id="13" name="Oval 12"/>
          <p:cNvSpPr/>
          <p:nvPr/>
        </p:nvSpPr>
        <p:spPr>
          <a:xfrm>
            <a:off x="3016672" y="705766"/>
            <a:ext cx="2651014" cy="2325006"/>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dirty="0">
                <a:solidFill>
                  <a:schemeClr val="tx1"/>
                </a:solidFill>
              </a:rPr>
              <a:t>Tükenmişlikle ilgili bilgi sahibi olmak</a:t>
            </a:r>
          </a:p>
        </p:txBody>
      </p:sp>
      <p:sp>
        <p:nvSpPr>
          <p:cNvPr id="15" name="Oval 14"/>
          <p:cNvSpPr/>
          <p:nvPr/>
        </p:nvSpPr>
        <p:spPr>
          <a:xfrm>
            <a:off x="4699703" y="3892704"/>
            <a:ext cx="2715208" cy="2252977"/>
          </a:xfrm>
          <a:prstGeom prst="ellipse">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rgbClr val="002060"/>
                </a:solidFill>
              </a:rPr>
              <a:t>İşle ilgili gerçekçi beklenti ve hedefler geliştirmek</a:t>
            </a:r>
          </a:p>
        </p:txBody>
      </p:sp>
      <p:sp>
        <p:nvSpPr>
          <p:cNvPr id="16" name="Oval 15"/>
          <p:cNvSpPr/>
          <p:nvPr/>
        </p:nvSpPr>
        <p:spPr>
          <a:xfrm>
            <a:off x="2489008" y="2694187"/>
            <a:ext cx="2631185" cy="2372796"/>
          </a:xfrm>
          <a:prstGeom prst="ellipse">
            <a:avLst/>
          </a:prstGeom>
          <a:solidFill>
            <a:schemeClr val="tx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solidFill>
              </a:rPr>
              <a:t>Kendini iyi tanımak ve ihtiyaçlarını belirlemek</a:t>
            </a:r>
          </a:p>
        </p:txBody>
      </p:sp>
      <p:sp>
        <p:nvSpPr>
          <p:cNvPr id="17" name="Oval 16"/>
          <p:cNvSpPr/>
          <p:nvPr/>
        </p:nvSpPr>
        <p:spPr>
          <a:xfrm>
            <a:off x="4476187" y="1809699"/>
            <a:ext cx="3307951" cy="2912915"/>
          </a:xfrm>
          <a:prstGeom prst="ellipse">
            <a:avLst/>
          </a:prstGeom>
          <a:solidFill>
            <a:schemeClr val="accent1">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i="1" dirty="0">
                <a:solidFill>
                  <a:schemeClr val="tx1"/>
                </a:solidFill>
              </a:rPr>
              <a:t>Kendini stresle başa çıkma konusunda geliştirmek</a:t>
            </a:r>
          </a:p>
        </p:txBody>
      </p:sp>
    </p:spTree>
    <p:extLst>
      <p:ext uri="{BB962C8B-B14F-4D97-AF65-F5344CB8AC3E}">
        <p14:creationId xmlns:p14="http://schemas.microsoft.com/office/powerpoint/2010/main" val="404164118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7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1)">
                                      <p:cBhvr>
                                        <p:cTn id="12" dur="75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75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wheel(1)">
                                      <p:cBhvr>
                                        <p:cTn id="22" dur="75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heel(1)">
                                      <p:cBhvr>
                                        <p:cTn id="27" dur="75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heel(1)">
                                      <p:cBhvr>
                                        <p:cTn id="32" dur="75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wipe(down)">
                                      <p:cBhvr>
                                        <p:cTn id="37" dur="580">
                                          <p:stCondLst>
                                            <p:cond delay="0"/>
                                          </p:stCondLst>
                                        </p:cTn>
                                        <p:tgtEl>
                                          <p:spTgt spid="17"/>
                                        </p:tgtEl>
                                      </p:cBhvr>
                                    </p:animEffect>
                                    <p:anim calcmode="lin" valueType="num">
                                      <p:cBhvr>
                                        <p:cTn id="38" dur="1822"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7"/>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7"/>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7"/>
                                        </p:tgtEl>
                                        <p:attrNameLst>
                                          <p:attrName>ppt_y</p:attrName>
                                        </p:attrNameLst>
                                      </p:cBhvr>
                                      <p:tavLst>
                                        <p:tav tm="0" fmla="#ppt_y-sin(pi*$)/81">
                                          <p:val>
                                            <p:fltVal val="0"/>
                                          </p:val>
                                        </p:tav>
                                        <p:tav tm="100000">
                                          <p:val>
                                            <p:fltVal val="1"/>
                                          </p:val>
                                        </p:tav>
                                      </p:tavLst>
                                    </p:anim>
                                    <p:animScale>
                                      <p:cBhvr>
                                        <p:cTn id="43" dur="26">
                                          <p:stCondLst>
                                            <p:cond delay="650"/>
                                          </p:stCondLst>
                                        </p:cTn>
                                        <p:tgtEl>
                                          <p:spTgt spid="17"/>
                                        </p:tgtEl>
                                      </p:cBhvr>
                                      <p:to x="100000" y="60000"/>
                                    </p:animScale>
                                    <p:animScale>
                                      <p:cBhvr>
                                        <p:cTn id="44" dur="166" decel="50000">
                                          <p:stCondLst>
                                            <p:cond delay="676"/>
                                          </p:stCondLst>
                                        </p:cTn>
                                        <p:tgtEl>
                                          <p:spTgt spid="17"/>
                                        </p:tgtEl>
                                      </p:cBhvr>
                                      <p:to x="100000" y="100000"/>
                                    </p:animScale>
                                    <p:animScale>
                                      <p:cBhvr>
                                        <p:cTn id="45" dur="26">
                                          <p:stCondLst>
                                            <p:cond delay="1312"/>
                                          </p:stCondLst>
                                        </p:cTn>
                                        <p:tgtEl>
                                          <p:spTgt spid="17"/>
                                        </p:tgtEl>
                                      </p:cBhvr>
                                      <p:to x="100000" y="80000"/>
                                    </p:animScale>
                                    <p:animScale>
                                      <p:cBhvr>
                                        <p:cTn id="46" dur="166" decel="50000">
                                          <p:stCondLst>
                                            <p:cond delay="1338"/>
                                          </p:stCondLst>
                                        </p:cTn>
                                        <p:tgtEl>
                                          <p:spTgt spid="17"/>
                                        </p:tgtEl>
                                      </p:cBhvr>
                                      <p:to x="100000" y="100000"/>
                                    </p:animScale>
                                    <p:animScale>
                                      <p:cBhvr>
                                        <p:cTn id="47" dur="26">
                                          <p:stCondLst>
                                            <p:cond delay="1642"/>
                                          </p:stCondLst>
                                        </p:cTn>
                                        <p:tgtEl>
                                          <p:spTgt spid="17"/>
                                        </p:tgtEl>
                                      </p:cBhvr>
                                      <p:to x="100000" y="90000"/>
                                    </p:animScale>
                                    <p:animScale>
                                      <p:cBhvr>
                                        <p:cTn id="48" dur="166" decel="50000">
                                          <p:stCondLst>
                                            <p:cond delay="1668"/>
                                          </p:stCondLst>
                                        </p:cTn>
                                        <p:tgtEl>
                                          <p:spTgt spid="17"/>
                                        </p:tgtEl>
                                      </p:cBhvr>
                                      <p:to x="100000" y="100000"/>
                                    </p:animScale>
                                    <p:animScale>
                                      <p:cBhvr>
                                        <p:cTn id="49" dur="26">
                                          <p:stCondLst>
                                            <p:cond delay="1808"/>
                                          </p:stCondLst>
                                        </p:cTn>
                                        <p:tgtEl>
                                          <p:spTgt spid="17"/>
                                        </p:tgtEl>
                                      </p:cBhvr>
                                      <p:to x="100000" y="95000"/>
                                    </p:animScale>
                                    <p:animScale>
                                      <p:cBhvr>
                                        <p:cTn id="50" dur="166" decel="50000">
                                          <p:stCondLst>
                                            <p:cond delay="1834"/>
                                          </p:stCondLst>
                                        </p:cTn>
                                        <p:tgtEl>
                                          <p:spTgt spid="1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P spid="13" grpId="0" animBg="1"/>
      <p:bldP spid="15" grpId="0" animBg="1"/>
      <p:bldP spid="16" grpId="0" animBg="1"/>
      <p:bldP spid="1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 Box 1"/>
          <p:cNvSpPr txBox="1">
            <a:spLocks noChangeArrowheads="1"/>
          </p:cNvSpPr>
          <p:nvPr/>
        </p:nvSpPr>
        <p:spPr bwMode="auto">
          <a:xfrm>
            <a:off x="2362201" y="3048000"/>
            <a:ext cx="6764337" cy="2514600"/>
          </a:xfrm>
          <a:prstGeom prst="rect">
            <a:avLst/>
          </a:prstGeom>
          <a:solidFill>
            <a:schemeClr val="accent6">
              <a:lumMod val="60000"/>
              <a:lumOff val="40000"/>
            </a:scheme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0000" tIns="45000" rIns="90000" bIns="45000"/>
          <a:lstStyle/>
          <a:p>
            <a:pPr algn="ctr">
              <a:spcBef>
                <a:spcPts val="638"/>
              </a:spcBef>
              <a:spcAft>
                <a:spcPts val="1425"/>
              </a:spcAft>
              <a:buClr>
                <a:srgbClr val="000000"/>
              </a:buClr>
              <a:buSzPct val="100000"/>
              <a:tabLst>
                <a:tab pos="723900" algn="l"/>
                <a:tab pos="1447800" algn="l"/>
                <a:tab pos="2171700" algn="l"/>
                <a:tab pos="2895600" algn="l"/>
                <a:tab pos="3619500" algn="l"/>
                <a:tab pos="4343400" algn="l"/>
                <a:tab pos="5067300" algn="l"/>
                <a:tab pos="5791200" algn="l"/>
                <a:tab pos="6515100" algn="l"/>
                <a:tab pos="7239000" algn="l"/>
              </a:tabLst>
            </a:pPr>
            <a:r>
              <a:rPr lang="tr-TR" sz="3200" dirty="0">
                <a:latin typeface="Calibri" charset="0"/>
              </a:rPr>
              <a:t>Stres; organizmanın bedensel ve ruhsal sınırlarının tehdit edilmesi ve zorlanması ile ortaya çıkan bir gerginlik durumudur. </a:t>
            </a:r>
          </a:p>
        </p:txBody>
      </p:sp>
      <p:sp>
        <p:nvSpPr>
          <p:cNvPr id="2051" name="Text Box 4"/>
          <p:cNvSpPr txBox="1">
            <a:spLocks noChangeArrowheads="1"/>
          </p:cNvSpPr>
          <p:nvPr/>
        </p:nvSpPr>
        <p:spPr bwMode="auto">
          <a:xfrm>
            <a:off x="3676650" y="1007806"/>
            <a:ext cx="4135437" cy="1066800"/>
          </a:xfrm>
          <a:prstGeom prst="rect">
            <a:avLst/>
          </a:prstGeom>
          <a:solidFill>
            <a:schemeClr val="accent2"/>
          </a:solidFill>
          <a:ln>
            <a:noFill/>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lnRef>
          <a:fillRef idx="1">
            <a:schemeClr val="lt1"/>
          </a:fillRef>
          <a:effectRef idx="0">
            <a:schemeClr val="accent2"/>
          </a:effectRef>
          <a:fontRef idx="minor">
            <a:schemeClr val="dk1"/>
          </a:fontRef>
        </p:style>
        <p:txBody>
          <a:bodyPr lIns="90000" tIns="45000" rIns="90000" bIns="45000"/>
          <a:lstStyle/>
          <a:p>
            <a:pPr>
              <a:buClr>
                <a:srgbClr val="000000"/>
              </a:buClr>
              <a:buSzPct val="100000"/>
              <a:tabLst>
                <a:tab pos="723900" algn="l"/>
                <a:tab pos="1447800" algn="l"/>
                <a:tab pos="2171700" algn="l"/>
                <a:tab pos="2895600" algn="l"/>
                <a:tab pos="3619500" algn="l"/>
                <a:tab pos="4343400" algn="l"/>
                <a:tab pos="5067300" algn="l"/>
                <a:tab pos="5791200" algn="l"/>
                <a:tab pos="6515100" algn="l"/>
                <a:tab pos="7239000" algn="l"/>
                <a:tab pos="7962900" algn="l"/>
              </a:tabLst>
            </a:pPr>
            <a:r>
              <a:rPr lang="tr-TR" sz="4400" dirty="0">
                <a:solidFill>
                  <a:schemeClr val="tx1"/>
                </a:solidFill>
                <a:latin typeface="Myriad Pro" pitchFamily="32" charset="0"/>
              </a:rPr>
              <a:t>Stres Nedir?</a:t>
            </a:r>
          </a:p>
        </p:txBody>
      </p:sp>
    </p:spTree>
    <p:extLst>
      <p:ext uri="{BB962C8B-B14F-4D97-AF65-F5344CB8AC3E}">
        <p14:creationId xmlns:p14="http://schemas.microsoft.com/office/powerpoint/2010/main" val="406927027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8433"/>
                                        </p:tgtEl>
                                        <p:attrNameLst>
                                          <p:attrName>style.visibility</p:attrName>
                                        </p:attrNameLst>
                                      </p:cBhvr>
                                      <p:to>
                                        <p:strVal val="visible"/>
                                      </p:to>
                                    </p:set>
                                    <p:anim calcmode="lin" valueType="num">
                                      <p:cBhvr additive="base">
                                        <p:cTn id="7" dur="500" fill="hold"/>
                                        <p:tgtEl>
                                          <p:spTgt spid="18433"/>
                                        </p:tgtEl>
                                        <p:attrNameLst>
                                          <p:attrName>ppt_x</p:attrName>
                                        </p:attrNameLst>
                                      </p:cBhvr>
                                      <p:tavLst>
                                        <p:tav tm="0">
                                          <p:val>
                                            <p:strVal val="1+#ppt_w/2"/>
                                          </p:val>
                                        </p:tav>
                                        <p:tav tm="100000">
                                          <p:val>
                                            <p:strVal val="#ppt_x"/>
                                          </p:val>
                                        </p:tav>
                                      </p:tavLst>
                                    </p:anim>
                                    <p:anim calcmode="lin" valueType="num">
                                      <p:cBhvr additive="base">
                                        <p:cTn id="8" dur="500" fill="hold"/>
                                        <p:tgtEl>
                                          <p:spTgt spid="184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Yuvarlatılmış Dikdörtgen 1"/>
          <p:cNvSpPr/>
          <p:nvPr/>
        </p:nvSpPr>
        <p:spPr>
          <a:xfrm>
            <a:off x="1571223" y="1105670"/>
            <a:ext cx="8629737" cy="4209861"/>
          </a:xfrm>
          <a:prstGeom prst="roundRect">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6"/>
          </a:lnRef>
          <a:fillRef idx="2">
            <a:schemeClr val="accent6"/>
          </a:fillRef>
          <a:effectRef idx="1">
            <a:schemeClr val="accent6"/>
          </a:effectRef>
          <a:fontRef idx="minor">
            <a:schemeClr val="dk1"/>
          </a:fontRef>
        </p:style>
        <p:txBody>
          <a:bodyPr rtlCol="0" anchor="ctr"/>
          <a:lstStyle/>
          <a:p>
            <a:pPr algn="ctr"/>
            <a:r>
              <a:rPr lang="tr-TR" sz="6000" dirty="0">
                <a:solidFill>
                  <a:schemeClr val="tx1"/>
                </a:solidFill>
                <a:latin typeface="Arial" panose="020B0604020202020204" pitchFamily="34" charset="0"/>
                <a:cs typeface="Arial" panose="020B0604020202020204" pitchFamily="34" charset="0"/>
              </a:rPr>
              <a:t>Zihin Kandırılabilir mi ?</a:t>
            </a:r>
          </a:p>
        </p:txBody>
      </p:sp>
    </p:spTree>
    <p:extLst>
      <p:ext uri="{BB962C8B-B14F-4D97-AF65-F5344CB8AC3E}">
        <p14:creationId xmlns:p14="http://schemas.microsoft.com/office/powerpoint/2010/main" val="358448975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xmlns="" id="{22AEBC8B-61A9-4CDC-9DA3-25698EE1EC5F}"/>
              </a:ext>
            </a:extLst>
          </p:cNvPr>
          <p:cNvPicPr>
            <a:picLocks noChangeAspect="1"/>
          </p:cNvPicPr>
          <p:nvPr/>
        </p:nvPicPr>
        <p:blipFill>
          <a:blip r:embed="rId2"/>
          <a:stretch>
            <a:fillRect/>
          </a:stretch>
        </p:blipFill>
        <p:spPr>
          <a:xfrm>
            <a:off x="176492" y="0"/>
            <a:ext cx="12015507" cy="7005918"/>
          </a:xfrm>
          <a:prstGeom prst="rect">
            <a:avLst/>
          </a:prstGeom>
        </p:spPr>
      </p:pic>
    </p:spTree>
    <p:extLst>
      <p:ext uri="{BB962C8B-B14F-4D97-AF65-F5344CB8AC3E}">
        <p14:creationId xmlns:p14="http://schemas.microsoft.com/office/powerpoint/2010/main" val="271951871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
          <p:cNvSpPr>
            <a:spLocks noChangeArrowheads="1"/>
          </p:cNvSpPr>
          <p:nvPr/>
        </p:nvSpPr>
        <p:spPr bwMode="auto">
          <a:xfrm>
            <a:off x="3698477" y="3588856"/>
            <a:ext cx="1800802" cy="1521453"/>
          </a:xfrm>
          <a:prstGeom prst="rect">
            <a:avLst/>
          </a:prstGeom>
          <a:solidFill>
            <a:srgbClr val="FFFFFF"/>
          </a:solidFill>
          <a:ln w="9360">
            <a:solidFill>
              <a:srgbClr val="000000"/>
            </a:solidFill>
            <a:miter lim="800000"/>
            <a:headEnd/>
            <a:tailEnd/>
          </a:ln>
          <a:effectLst/>
        </p:spPr>
        <p:txBody>
          <a:bodyPr wrap="none" lIns="81290" tIns="40645" rIns="81290" bIns="40645" anchor="ctr"/>
          <a:lstStyle/>
          <a:p>
            <a:pPr eaLnBrk="1">
              <a:lnSpc>
                <a:spcPct val="93000"/>
              </a:lnSpc>
              <a:buClr>
                <a:srgbClr val="000000"/>
              </a:buClr>
              <a:buSzPct val="100000"/>
              <a:buFont typeface="Times New Roman" pitchFamily="16" charset="0"/>
              <a:buNone/>
            </a:pPr>
            <a:endParaRPr lang="tr-TR"/>
          </a:p>
        </p:txBody>
      </p:sp>
      <p:sp>
        <p:nvSpPr>
          <p:cNvPr id="28675" name="Rectangle 2"/>
          <p:cNvSpPr>
            <a:spLocks noChangeArrowheads="1"/>
          </p:cNvSpPr>
          <p:nvPr/>
        </p:nvSpPr>
        <p:spPr bwMode="auto">
          <a:xfrm>
            <a:off x="4644595" y="3197857"/>
            <a:ext cx="1975146" cy="1541568"/>
          </a:xfrm>
          <a:prstGeom prst="rect">
            <a:avLst/>
          </a:prstGeom>
          <a:solidFill>
            <a:srgbClr val="000000"/>
          </a:solidFill>
          <a:ln w="9360">
            <a:solidFill>
              <a:srgbClr val="FFFFFF"/>
            </a:solidFill>
            <a:miter lim="800000"/>
            <a:headEnd/>
            <a:tailEnd/>
          </a:ln>
          <a:effectLst/>
        </p:spPr>
        <p:txBody>
          <a:bodyPr wrap="none" lIns="81290" tIns="40645" rIns="81290" bIns="40645" anchor="ctr"/>
          <a:lstStyle/>
          <a:p>
            <a:pPr eaLnBrk="1">
              <a:lnSpc>
                <a:spcPct val="93000"/>
              </a:lnSpc>
              <a:buClr>
                <a:srgbClr val="000000"/>
              </a:buClr>
              <a:buSzPct val="100000"/>
              <a:buFont typeface="Times New Roman" pitchFamily="16" charset="0"/>
              <a:buNone/>
            </a:pPr>
            <a:endParaRPr lang="tr-TR"/>
          </a:p>
        </p:txBody>
      </p:sp>
      <p:sp>
        <p:nvSpPr>
          <p:cNvPr id="28676" name="Rectangle 3"/>
          <p:cNvSpPr>
            <a:spLocks noChangeArrowheads="1"/>
          </p:cNvSpPr>
          <p:nvPr/>
        </p:nvSpPr>
        <p:spPr bwMode="auto">
          <a:xfrm>
            <a:off x="772732" y="1586073"/>
            <a:ext cx="2003645" cy="1247279"/>
          </a:xfrm>
          <a:prstGeom prst="rect">
            <a:avLst/>
          </a:prstGeom>
          <a:solidFill>
            <a:srgbClr val="FFFFFF"/>
          </a:solidFill>
          <a:ln w="9360">
            <a:solidFill>
              <a:srgbClr val="000000"/>
            </a:solidFill>
            <a:miter lim="800000"/>
            <a:headEnd/>
            <a:tailEnd/>
          </a:ln>
          <a:effectLst/>
        </p:spPr>
        <p:txBody>
          <a:bodyPr wrap="none" lIns="81290" tIns="40645" rIns="81290" bIns="40645" anchor="ctr"/>
          <a:lstStyle/>
          <a:p>
            <a:pPr eaLnBrk="1">
              <a:lnSpc>
                <a:spcPct val="93000"/>
              </a:lnSpc>
              <a:buClr>
                <a:srgbClr val="000000"/>
              </a:buClr>
              <a:buSzPct val="100000"/>
              <a:buFont typeface="Times New Roman" pitchFamily="16" charset="0"/>
              <a:buNone/>
            </a:pPr>
            <a:endParaRPr lang="tr-TR"/>
          </a:p>
        </p:txBody>
      </p:sp>
      <p:sp>
        <p:nvSpPr>
          <p:cNvPr id="28677" name="Rectangle 4"/>
          <p:cNvSpPr>
            <a:spLocks noChangeArrowheads="1"/>
          </p:cNvSpPr>
          <p:nvPr/>
        </p:nvSpPr>
        <p:spPr bwMode="auto">
          <a:xfrm>
            <a:off x="2912028" y="1570377"/>
            <a:ext cx="2033459" cy="1247279"/>
          </a:xfrm>
          <a:prstGeom prst="rect">
            <a:avLst/>
          </a:prstGeom>
          <a:solidFill>
            <a:srgbClr val="000000"/>
          </a:solidFill>
          <a:ln w="9360">
            <a:solidFill>
              <a:srgbClr val="FFFFFF"/>
            </a:solidFill>
            <a:miter lim="800000"/>
            <a:headEnd/>
            <a:tailEnd/>
          </a:ln>
          <a:effectLst/>
        </p:spPr>
        <p:txBody>
          <a:bodyPr wrap="none" lIns="81290" tIns="40645" rIns="81290" bIns="40645" anchor="ctr"/>
          <a:lstStyle/>
          <a:p>
            <a:pPr eaLnBrk="1">
              <a:lnSpc>
                <a:spcPct val="93000"/>
              </a:lnSpc>
              <a:buClr>
                <a:srgbClr val="000000"/>
              </a:buClr>
              <a:buSzPct val="100000"/>
              <a:buFont typeface="Times New Roman" pitchFamily="16" charset="0"/>
              <a:buNone/>
            </a:pPr>
            <a:endParaRPr lang="tr-TR"/>
          </a:p>
        </p:txBody>
      </p:sp>
      <p:sp>
        <p:nvSpPr>
          <p:cNvPr id="30725" name="Rectangle 5"/>
          <p:cNvSpPr>
            <a:spLocks noChangeArrowheads="1"/>
          </p:cNvSpPr>
          <p:nvPr/>
        </p:nvSpPr>
        <p:spPr bwMode="auto">
          <a:xfrm>
            <a:off x="3257404" y="5377170"/>
            <a:ext cx="3572656" cy="942566"/>
          </a:xfrm>
          <a:prstGeom prst="rect">
            <a:avLst/>
          </a:prstGeom>
          <a:solidFill>
            <a:schemeClr val="bg1"/>
          </a:solidFill>
          <a:ln w="9360">
            <a:noFill/>
            <a:miter lim="800000"/>
            <a:headEnd/>
            <a:tailEnd/>
          </a:ln>
          <a:effectLst/>
        </p:spPr>
        <p:txBody>
          <a:bodyPr wrap="square" lIns="80010" tIns="40005" rIns="80010" bIns="40005">
            <a:spAutoFit/>
          </a:bodyPr>
          <a:lstStyle/>
          <a:p>
            <a:pPr>
              <a:buClr>
                <a:srgbClr val="000000"/>
              </a:buClr>
              <a:buSzPct val="100000"/>
              <a:tabLst>
                <a:tab pos="643547" algn="l"/>
                <a:tab pos="1287094" algn="l"/>
                <a:tab pos="1930641" algn="l"/>
              </a:tabLst>
            </a:pPr>
            <a:r>
              <a:rPr lang="tr-TR" sz="2800" dirty="0">
                <a:latin typeface="Calibri" charset="0"/>
              </a:rPr>
              <a:t>Bugün hava güzel </a:t>
            </a:r>
            <a:r>
              <a:rPr lang="tr-TR" sz="2800" b="1" u="sng" dirty="0">
                <a:latin typeface="Calibri" charset="0"/>
              </a:rPr>
              <a:t>ama</a:t>
            </a:r>
            <a:r>
              <a:rPr lang="tr-TR" sz="2800" b="1" dirty="0">
                <a:latin typeface="Calibri" charset="0"/>
              </a:rPr>
              <a:t> </a:t>
            </a:r>
            <a:r>
              <a:rPr lang="tr-TR" sz="2800" dirty="0">
                <a:latin typeface="Calibri" charset="0"/>
              </a:rPr>
              <a:t>yarın yağmur yağacak</a:t>
            </a:r>
            <a:r>
              <a:rPr lang="tr-TR" dirty="0">
                <a:solidFill>
                  <a:srgbClr val="000000"/>
                </a:solidFill>
                <a:latin typeface="Calibri" charset="0"/>
              </a:rPr>
              <a:t>.</a:t>
            </a:r>
          </a:p>
        </p:txBody>
      </p:sp>
      <p:sp>
        <p:nvSpPr>
          <p:cNvPr id="28679" name="Rectangle 6"/>
          <p:cNvSpPr>
            <a:spLocks noChangeArrowheads="1"/>
          </p:cNvSpPr>
          <p:nvPr/>
        </p:nvSpPr>
        <p:spPr bwMode="auto">
          <a:xfrm>
            <a:off x="8550616" y="3000777"/>
            <a:ext cx="1842635" cy="1532586"/>
          </a:xfrm>
          <a:prstGeom prst="rect">
            <a:avLst/>
          </a:prstGeom>
          <a:solidFill>
            <a:srgbClr val="000000"/>
          </a:solidFill>
          <a:ln w="9360">
            <a:solidFill>
              <a:srgbClr val="FFFFFF"/>
            </a:solidFill>
            <a:miter lim="800000"/>
            <a:headEnd/>
            <a:tailEnd/>
          </a:ln>
          <a:effectLst/>
        </p:spPr>
        <p:txBody>
          <a:bodyPr wrap="none" lIns="81290" tIns="40645" rIns="81290" bIns="40645" anchor="ctr"/>
          <a:lstStyle/>
          <a:p>
            <a:pPr eaLnBrk="1">
              <a:lnSpc>
                <a:spcPct val="93000"/>
              </a:lnSpc>
              <a:buClr>
                <a:srgbClr val="000000"/>
              </a:buClr>
              <a:buSzPct val="100000"/>
              <a:buFont typeface="Times New Roman" pitchFamily="16" charset="0"/>
              <a:buNone/>
            </a:pPr>
            <a:endParaRPr lang="tr-TR"/>
          </a:p>
        </p:txBody>
      </p:sp>
      <p:sp>
        <p:nvSpPr>
          <p:cNvPr id="30727" name="Rectangle 7"/>
          <p:cNvSpPr>
            <a:spLocks noChangeArrowheads="1"/>
          </p:cNvSpPr>
          <p:nvPr/>
        </p:nvSpPr>
        <p:spPr bwMode="auto">
          <a:xfrm>
            <a:off x="7732531" y="5194627"/>
            <a:ext cx="3125046" cy="1373453"/>
          </a:xfrm>
          <a:prstGeom prst="rect">
            <a:avLst/>
          </a:prstGeom>
          <a:solidFill>
            <a:schemeClr val="tx1"/>
          </a:solidFill>
          <a:ln w="9360">
            <a:noFill/>
            <a:miter lim="800000"/>
            <a:headEnd/>
            <a:tailEnd/>
          </a:ln>
          <a:effectLst/>
        </p:spPr>
        <p:txBody>
          <a:bodyPr wrap="square" lIns="80010" tIns="40005" rIns="80010" bIns="40005">
            <a:spAutoFit/>
          </a:bodyPr>
          <a:lstStyle/>
          <a:p>
            <a:pPr>
              <a:buClr>
                <a:srgbClr val="000000"/>
              </a:buClr>
              <a:buSzPct val="100000"/>
              <a:tabLst>
                <a:tab pos="643547" algn="l"/>
                <a:tab pos="1287094" algn="l"/>
                <a:tab pos="1930641" algn="l"/>
              </a:tabLst>
            </a:pPr>
            <a:r>
              <a:rPr lang="tr-TR" sz="2800" dirty="0">
                <a:solidFill>
                  <a:schemeClr val="bg1"/>
                </a:solidFill>
                <a:latin typeface="Calibri" charset="0"/>
              </a:rPr>
              <a:t>Yarın yağmur yağacak </a:t>
            </a:r>
            <a:r>
              <a:rPr lang="tr-TR" sz="2800" b="1" u="sng" dirty="0">
                <a:solidFill>
                  <a:schemeClr val="bg1"/>
                </a:solidFill>
                <a:latin typeface="Calibri" charset="0"/>
              </a:rPr>
              <a:t>olsa da</a:t>
            </a:r>
            <a:r>
              <a:rPr lang="tr-TR" sz="2800" b="1" dirty="0">
                <a:solidFill>
                  <a:schemeClr val="bg1"/>
                </a:solidFill>
                <a:latin typeface="Calibri" charset="0"/>
              </a:rPr>
              <a:t>, </a:t>
            </a:r>
            <a:r>
              <a:rPr lang="tr-TR" sz="2800" dirty="0">
                <a:solidFill>
                  <a:schemeClr val="bg1"/>
                </a:solidFill>
                <a:latin typeface="Calibri" charset="0"/>
              </a:rPr>
              <a:t>bugün hava güzel.</a:t>
            </a:r>
          </a:p>
        </p:txBody>
      </p:sp>
      <p:sp>
        <p:nvSpPr>
          <p:cNvPr id="28681" name="Rectangle 8"/>
          <p:cNvSpPr>
            <a:spLocks noChangeArrowheads="1"/>
          </p:cNvSpPr>
          <p:nvPr/>
        </p:nvSpPr>
        <p:spPr bwMode="auto">
          <a:xfrm>
            <a:off x="7907627" y="3623337"/>
            <a:ext cx="1700011" cy="1486973"/>
          </a:xfrm>
          <a:prstGeom prst="rect">
            <a:avLst/>
          </a:prstGeom>
          <a:solidFill>
            <a:srgbClr val="FFFFFF"/>
          </a:solidFill>
          <a:ln w="9360">
            <a:solidFill>
              <a:srgbClr val="000000"/>
            </a:solidFill>
            <a:miter lim="800000"/>
            <a:headEnd/>
            <a:tailEnd/>
          </a:ln>
          <a:effectLst/>
        </p:spPr>
        <p:txBody>
          <a:bodyPr wrap="none" lIns="81290" tIns="40645" rIns="81290" bIns="40645" anchor="ctr"/>
          <a:lstStyle/>
          <a:p>
            <a:pPr eaLnBrk="1">
              <a:lnSpc>
                <a:spcPct val="93000"/>
              </a:lnSpc>
              <a:buClr>
                <a:srgbClr val="000000"/>
              </a:buClr>
              <a:buSzPct val="100000"/>
              <a:buFont typeface="Times New Roman" pitchFamily="16" charset="0"/>
              <a:buNone/>
            </a:pPr>
            <a:endParaRPr lang="tr-TR"/>
          </a:p>
        </p:txBody>
      </p:sp>
      <p:sp>
        <p:nvSpPr>
          <p:cNvPr id="30729" name="Rectangle 9"/>
          <p:cNvSpPr>
            <a:spLocks noChangeArrowheads="1"/>
          </p:cNvSpPr>
          <p:nvPr/>
        </p:nvSpPr>
        <p:spPr bwMode="auto">
          <a:xfrm>
            <a:off x="862884" y="1846592"/>
            <a:ext cx="1705389" cy="819455"/>
          </a:xfrm>
          <a:prstGeom prst="rect">
            <a:avLst/>
          </a:prstGeom>
          <a:noFill/>
          <a:ln w="9360">
            <a:noFill/>
            <a:miter lim="800000"/>
            <a:headEnd/>
            <a:tailEnd/>
          </a:ln>
          <a:effectLst/>
        </p:spPr>
        <p:txBody>
          <a:bodyPr wrap="square" lIns="80010" tIns="40005" rIns="80010" bIns="40005">
            <a:spAutoFit/>
          </a:bodyPr>
          <a:lstStyle/>
          <a:p>
            <a:pPr>
              <a:buClr>
                <a:srgbClr val="000000"/>
              </a:buClr>
              <a:buSzPct val="100000"/>
              <a:tabLst>
                <a:tab pos="643547" algn="l"/>
              </a:tabLst>
            </a:pPr>
            <a:r>
              <a:rPr lang="tr-TR" sz="2400" dirty="0">
                <a:solidFill>
                  <a:srgbClr val="000000"/>
                </a:solidFill>
                <a:latin typeface="Calibri" charset="0"/>
              </a:rPr>
              <a:t>Bugün hava güzel </a:t>
            </a:r>
          </a:p>
        </p:txBody>
      </p:sp>
      <p:sp>
        <p:nvSpPr>
          <p:cNvPr id="30730" name="Rectangle 10"/>
          <p:cNvSpPr>
            <a:spLocks noChangeArrowheads="1"/>
          </p:cNvSpPr>
          <p:nvPr/>
        </p:nvSpPr>
        <p:spPr bwMode="auto">
          <a:xfrm>
            <a:off x="3257404" y="1661925"/>
            <a:ext cx="1143000" cy="1188787"/>
          </a:xfrm>
          <a:prstGeom prst="rect">
            <a:avLst/>
          </a:prstGeom>
          <a:noFill/>
          <a:ln w="9360">
            <a:noFill/>
            <a:miter lim="800000"/>
            <a:headEnd/>
            <a:tailEnd/>
          </a:ln>
          <a:effectLst/>
        </p:spPr>
        <p:txBody>
          <a:bodyPr lIns="80010" tIns="40005" rIns="80010" bIns="40005">
            <a:spAutoFit/>
          </a:bodyPr>
          <a:lstStyle/>
          <a:p>
            <a:pPr>
              <a:buClr>
                <a:srgbClr val="000000"/>
              </a:buClr>
              <a:buSzPct val="100000"/>
              <a:tabLst>
                <a:tab pos="643547" algn="l"/>
              </a:tabLst>
            </a:pPr>
            <a:r>
              <a:rPr lang="tr-TR" sz="2400" dirty="0">
                <a:solidFill>
                  <a:srgbClr val="FFFFFF"/>
                </a:solidFill>
                <a:latin typeface="Calibri" charset="0"/>
              </a:rPr>
              <a:t>Yarın yağmur yağacak</a:t>
            </a:r>
          </a:p>
        </p:txBody>
      </p:sp>
      <p:sp>
        <p:nvSpPr>
          <p:cNvPr id="28686" name="Text Box 13"/>
          <p:cNvSpPr txBox="1">
            <a:spLocks noChangeArrowheads="1"/>
          </p:cNvSpPr>
          <p:nvPr/>
        </p:nvSpPr>
        <p:spPr bwMode="auto">
          <a:xfrm>
            <a:off x="3956090" y="638391"/>
            <a:ext cx="4594526" cy="620706"/>
          </a:xfrm>
          <a:prstGeom prst="rect">
            <a:avLst/>
          </a:prstGeom>
          <a:solidFill>
            <a:schemeClr val="tx2">
              <a:lumMod val="60000"/>
              <a:lumOff val="40000"/>
            </a:schemeClr>
          </a:solidFill>
          <a:ln w="9525">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0010" tIns="40005" rIns="80010" bIns="40005"/>
          <a:lstStyle/>
          <a:p>
            <a:pPr>
              <a:buClr>
                <a:srgbClr val="000000"/>
              </a:buClr>
              <a:buSzPct val="100000"/>
              <a:tabLst>
                <a:tab pos="643547" algn="l"/>
                <a:tab pos="1287094" algn="l"/>
                <a:tab pos="1930641" algn="l"/>
                <a:tab pos="2574188" algn="l"/>
                <a:tab pos="3217736" algn="l"/>
                <a:tab pos="3861283" algn="l"/>
                <a:tab pos="4504830" algn="l"/>
                <a:tab pos="5148377" algn="l"/>
                <a:tab pos="5791924" algn="l"/>
                <a:tab pos="6435471" algn="l"/>
                <a:tab pos="7079018" algn="l"/>
                <a:tab pos="7722565" algn="l"/>
              </a:tabLst>
            </a:pPr>
            <a:r>
              <a:rPr lang="tr-TR" sz="3600" dirty="0">
                <a:solidFill>
                  <a:srgbClr val="000000"/>
                </a:solidFill>
                <a:latin typeface="Calibri" panose="020F0502020204030204" pitchFamily="34" charset="0"/>
              </a:rPr>
              <a:t>Olumlu Düşünün</a:t>
            </a:r>
          </a:p>
        </p:txBody>
      </p:sp>
    </p:spTree>
    <p:extLst>
      <p:ext uri="{BB962C8B-B14F-4D97-AF65-F5344CB8AC3E}">
        <p14:creationId xmlns:p14="http://schemas.microsoft.com/office/powerpoint/2010/main" val="357670900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fill="hold" nodeType="clickEffect">
                                  <p:stCondLst>
                                    <p:cond delay="0"/>
                                  </p:stCondLst>
                                  <p:childTnLst>
                                    <p:set>
                                      <p:cBhvr additive="repl">
                                        <p:cTn id="6" dur="1" fill="hold">
                                          <p:stCondLst>
                                            <p:cond delay="0"/>
                                          </p:stCondLst>
                                        </p:cTn>
                                        <p:tgtEl>
                                          <p:spTgt spid="30729"/>
                                        </p:tgtEl>
                                        <p:attrNameLst>
                                          <p:attrName>style.visibility</p:attrName>
                                        </p:attrNameLst>
                                      </p:cBhvr>
                                      <p:to>
                                        <p:strVal val="visible"/>
                                      </p:to>
                                    </p:set>
                                    <p:animEffect transition="in" filter="fade">
                                      <p:cBhvr additive="repl">
                                        <p:cTn id="7" dur="500"/>
                                        <p:tgtEl>
                                          <p:spTgt spid="3072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fill="hold" nodeType="clickEffect">
                                  <p:stCondLst>
                                    <p:cond delay="0"/>
                                  </p:stCondLst>
                                  <p:childTnLst>
                                    <p:set>
                                      <p:cBhvr additive="repl">
                                        <p:cTn id="11" dur="1" fill="hold">
                                          <p:stCondLst>
                                            <p:cond delay="0"/>
                                          </p:stCondLst>
                                        </p:cTn>
                                        <p:tgtEl>
                                          <p:spTgt spid="30730"/>
                                        </p:tgtEl>
                                        <p:attrNameLst>
                                          <p:attrName>style.visibility</p:attrName>
                                        </p:attrNameLst>
                                      </p:cBhvr>
                                      <p:to>
                                        <p:strVal val="visible"/>
                                      </p:to>
                                    </p:set>
                                    <p:animEffect transition="in" filter="fade">
                                      <p:cBhvr additive="repl">
                                        <p:cTn id="12" dur="500"/>
                                        <p:tgtEl>
                                          <p:spTgt spid="3073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fill="hold" nodeType="clickEffect">
                                  <p:stCondLst>
                                    <p:cond delay="0"/>
                                  </p:stCondLst>
                                  <p:childTnLst>
                                    <p:set>
                                      <p:cBhvr additive="repl">
                                        <p:cTn id="16" dur="1" fill="hold">
                                          <p:stCondLst>
                                            <p:cond delay="0"/>
                                          </p:stCondLst>
                                        </p:cTn>
                                        <p:tgtEl>
                                          <p:spTgt spid="30725"/>
                                        </p:tgtEl>
                                        <p:attrNameLst>
                                          <p:attrName>style.visibility</p:attrName>
                                        </p:attrNameLst>
                                      </p:cBhvr>
                                      <p:to>
                                        <p:strVal val="visible"/>
                                      </p:to>
                                    </p:set>
                                    <p:animEffect transition="in" filter="fade">
                                      <p:cBhvr additive="repl">
                                        <p:cTn id="17" dur="500"/>
                                        <p:tgtEl>
                                          <p:spTgt spid="3072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fill="hold" nodeType="clickEffect">
                                  <p:stCondLst>
                                    <p:cond delay="0"/>
                                  </p:stCondLst>
                                  <p:childTnLst>
                                    <p:set>
                                      <p:cBhvr additive="repl">
                                        <p:cTn id="21" dur="1" fill="hold">
                                          <p:stCondLst>
                                            <p:cond delay="0"/>
                                          </p:stCondLst>
                                        </p:cTn>
                                        <p:tgtEl>
                                          <p:spTgt spid="30727"/>
                                        </p:tgtEl>
                                        <p:attrNameLst>
                                          <p:attrName>style.visibility</p:attrName>
                                        </p:attrNameLst>
                                      </p:cBhvr>
                                      <p:to>
                                        <p:strVal val="visible"/>
                                      </p:to>
                                    </p:set>
                                    <p:animEffect transition="in" filter="fade">
                                      <p:cBhvr additive="repl">
                                        <p:cTn id="22" dur="500"/>
                                        <p:tgtEl>
                                          <p:spTgt spid="307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Yuvarlatılmış Dikdörtgen 1"/>
          <p:cNvSpPr/>
          <p:nvPr/>
        </p:nvSpPr>
        <p:spPr>
          <a:xfrm>
            <a:off x="353086" y="301028"/>
            <a:ext cx="7618938" cy="4515671"/>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3200" dirty="0">
                <a:solidFill>
                  <a:schemeClr val="tx1"/>
                </a:solidFill>
              </a:rPr>
              <a:t>Önemli olan olayın kendisi değil sizin ona yüklediğiniz anlamdır, </a:t>
            </a:r>
          </a:p>
          <a:p>
            <a:pPr algn="ctr"/>
            <a:endParaRPr lang="tr-TR" sz="2400" dirty="0"/>
          </a:p>
          <a:p>
            <a:pPr algn="ctr"/>
            <a:r>
              <a:rPr lang="tr-TR" sz="2800" dirty="0">
                <a:solidFill>
                  <a:schemeClr val="tx1"/>
                </a:solidFill>
              </a:rPr>
              <a:t>İçinizden gelemese bile </a:t>
            </a:r>
            <a:r>
              <a:rPr lang="tr-TR" sz="2800" b="1" u="sng" dirty="0">
                <a:solidFill>
                  <a:schemeClr val="accent6">
                    <a:lumMod val="75000"/>
                  </a:schemeClr>
                </a:solidFill>
              </a:rPr>
              <a:t>gülümseyin</a:t>
            </a:r>
            <a:r>
              <a:rPr lang="tr-TR" sz="2800" dirty="0">
                <a:solidFill>
                  <a:schemeClr val="tx1"/>
                </a:solidFill>
              </a:rPr>
              <a:t> ve iyi şeyler düşünün, göreceksiniz kısa bir süre sonra kendinizi </a:t>
            </a:r>
            <a:r>
              <a:rPr lang="tr-TR" sz="2800">
                <a:solidFill>
                  <a:schemeClr val="tx1"/>
                </a:solidFill>
              </a:rPr>
              <a:t>çok daha </a:t>
            </a:r>
            <a:r>
              <a:rPr lang="tr-TR" sz="2800" dirty="0">
                <a:solidFill>
                  <a:schemeClr val="tx1"/>
                </a:solidFill>
              </a:rPr>
              <a:t>iyi hissedeceksiniz</a:t>
            </a:r>
          </a:p>
        </p:txBody>
      </p:sp>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73659" y="3183323"/>
            <a:ext cx="3965536" cy="337687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68291087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5105399" y="888642"/>
            <a:ext cx="6034825" cy="2859165"/>
          </a:xfrm>
          <a:prstGeom prst="ellipse">
            <a:avLst/>
          </a:prstGeom>
          <a:ln w="57150">
            <a:solidFill>
              <a:schemeClr val="accent6">
                <a:lumMod val="40000"/>
                <a:lumOff val="60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sz="3200" dirty="0">
                <a:solidFill>
                  <a:schemeClr val="tx1"/>
                </a:solidFill>
              </a:rPr>
              <a:t>Gülmek Bulaşıcıdır, Herkese Bulaştırın</a:t>
            </a:r>
          </a:p>
        </p:txBody>
      </p:sp>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05001" y="322450"/>
            <a:ext cx="3381375" cy="229552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4" name="Resi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95801" y="3783666"/>
            <a:ext cx="4924425" cy="2952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5" name="Gülen Yüz 4"/>
          <p:cNvSpPr/>
          <p:nvPr/>
        </p:nvSpPr>
        <p:spPr>
          <a:xfrm>
            <a:off x="10048843" y="1802030"/>
            <a:ext cx="1091381" cy="1032387"/>
          </a:xfrm>
          <a:prstGeom prst="smileyFac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288188895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ülmek bulaşıcıdır dedikleri bu olsa gerek! - İzlesene.com Video">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167425"/>
            <a:ext cx="12192000" cy="7025425"/>
          </a:xfrm>
          <a:prstGeom prst="rect">
            <a:avLst/>
          </a:prstGeom>
        </p:spPr>
      </p:pic>
    </p:spTree>
    <p:extLst>
      <p:ext uri="{BB962C8B-B14F-4D97-AF65-F5344CB8AC3E}">
        <p14:creationId xmlns:p14="http://schemas.microsoft.com/office/powerpoint/2010/main" val="201702754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
                                        </p:tgtEl>
                                      </p:cBhvr>
                                    </p:cmd>
                                  </p:childTnLst>
                                </p:cTn>
                              </p:par>
                            </p:childTnLst>
                          </p:cTn>
                        </p:par>
                      </p:childTnLst>
                    </p:cTn>
                  </p:par>
                </p:childTnLst>
              </p:cTn>
              <p:nextCondLst>
                <p:cond evt="onClick" delay="0">
                  <p:tgtEl>
                    <p:spTgt spid="2"/>
                  </p:tgtEl>
                </p:cond>
              </p:nextCondLst>
            </p:seq>
            <p:video>
              <p:cMediaNode vol="80000">
                <p:cTn id="7" fill="hold" display="0">
                  <p:stCondLst>
                    <p:cond delay="indefinite"/>
                  </p:stCondLst>
                </p:cTn>
                <p:tgtEl>
                  <p:spTgt spid="2"/>
                </p:tgtEl>
              </p:cMediaNode>
            </p:vide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1">
            <a:extLst>
              <a:ext uri="{FF2B5EF4-FFF2-40B4-BE49-F238E27FC236}">
                <a16:creationId xmlns:a16="http://schemas.microsoft.com/office/drawing/2014/main" xmlns="" id="{0DC5846B-3209-45F8-A523-948DB4D7F6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183" y="0"/>
            <a:ext cx="11998817"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3" name="Picture 1">
            <a:extLst>
              <a:ext uri="{FF2B5EF4-FFF2-40B4-BE49-F238E27FC236}">
                <a16:creationId xmlns:a16="http://schemas.microsoft.com/office/drawing/2014/main" xmlns="" id="{80B22442-6F88-4595-A119-F5CB9099DA4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823" y="0"/>
            <a:ext cx="12848823"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9972732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5" name="Picture 1">
            <a:extLst>
              <a:ext uri="{FF2B5EF4-FFF2-40B4-BE49-F238E27FC236}">
                <a16:creationId xmlns:a16="http://schemas.microsoft.com/office/drawing/2014/main" xmlns="" id="{729DFB39-9011-4365-B7D0-B84EFA69170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183" y="0"/>
            <a:ext cx="11998817"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06826400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7342" y="2075221"/>
            <a:ext cx="2857500" cy="38195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 Box 5"/>
          <p:cNvSpPr txBox="1">
            <a:spLocks noChangeArrowheads="1"/>
          </p:cNvSpPr>
          <p:nvPr/>
        </p:nvSpPr>
        <p:spPr bwMode="auto">
          <a:xfrm>
            <a:off x="4034299" y="469491"/>
            <a:ext cx="4195302" cy="1079090"/>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9pPr>
          </a:lstStyle>
          <a:p>
            <a:pPr eaLnBrk="1" hangingPunct="1">
              <a:buClr>
                <a:srgbClr val="000000"/>
              </a:buClr>
              <a:buSzPct val="100000"/>
              <a:buFont typeface="Times New Roman" panose="02020603050405020304" pitchFamily="18" charset="0"/>
              <a:buNone/>
            </a:pPr>
            <a:r>
              <a:rPr lang="tr-TR" sz="4000" dirty="0">
                <a:latin typeface="Calibri" panose="020F0502020204030204" pitchFamily="34" charset="0"/>
              </a:rPr>
              <a:t>Bedensel Teknikler: </a:t>
            </a:r>
          </a:p>
        </p:txBody>
      </p:sp>
      <p:sp>
        <p:nvSpPr>
          <p:cNvPr id="4" name="Metin kutusu 3"/>
          <p:cNvSpPr txBox="1"/>
          <p:nvPr/>
        </p:nvSpPr>
        <p:spPr>
          <a:xfrm>
            <a:off x="1046279" y="2067109"/>
            <a:ext cx="4396248" cy="584775"/>
          </a:xfrm>
          <a:prstGeom prst="rect">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tr-TR" sz="3200" dirty="0">
                <a:solidFill>
                  <a:schemeClr val="bg1">
                    <a:lumMod val="95000"/>
                  </a:schemeClr>
                </a:solidFill>
                <a:latin typeface="Calibri" panose="020F0502020204030204" pitchFamily="34" charset="0"/>
              </a:rPr>
              <a:t>Nefes egzersizi yapalım</a:t>
            </a:r>
          </a:p>
        </p:txBody>
      </p:sp>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1529" y="3504788"/>
            <a:ext cx="2346772" cy="2424223"/>
          </a:xfrm>
          <a:prstGeom prst="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Resim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84870" y="3504788"/>
            <a:ext cx="2248911" cy="2389958"/>
          </a:xfrm>
          <a:prstGeom prst="rect">
            <a:avLst/>
          </a:prstGeom>
          <a:solidFill>
            <a:schemeClr val="tx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378916694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49"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4813" y="1646238"/>
            <a:ext cx="1611171" cy="158971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3250" name="Rectangle 2"/>
          <p:cNvSpPr>
            <a:spLocks noChangeArrowheads="1"/>
          </p:cNvSpPr>
          <p:nvPr/>
        </p:nvSpPr>
        <p:spPr bwMode="auto">
          <a:xfrm>
            <a:off x="2612573" y="3315936"/>
            <a:ext cx="2225222" cy="833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90000" tIns="45000" rIns="90000" bIns="45000">
            <a:spAutoFit/>
          </a:bodyPr>
          <a:lstStyle>
            <a:lvl1pPr>
              <a:tabLst>
                <a:tab pos="723900" algn="l"/>
                <a:tab pos="1447800" algn="l"/>
              </a:tabLst>
              <a:defRPr>
                <a:solidFill>
                  <a:schemeClr val="tx1"/>
                </a:solidFill>
                <a:latin typeface="Arial" panose="020B0604020202020204" pitchFamily="34" charset="0"/>
                <a:ea typeface="Microsoft YaHei" panose="020B0503020204020204" pitchFamily="34" charset="-122"/>
              </a:defRPr>
            </a:lvl1pPr>
            <a:lvl2pPr>
              <a:tabLst>
                <a:tab pos="723900" algn="l"/>
                <a:tab pos="1447800" algn="l"/>
              </a:tabLst>
              <a:defRPr>
                <a:solidFill>
                  <a:schemeClr val="tx1"/>
                </a:solidFill>
                <a:latin typeface="Arial" panose="020B0604020202020204" pitchFamily="34" charset="0"/>
                <a:ea typeface="Microsoft YaHei" panose="020B0503020204020204" pitchFamily="34" charset="-122"/>
              </a:defRPr>
            </a:lvl2pPr>
            <a:lvl3pPr>
              <a:tabLst>
                <a:tab pos="723900" algn="l"/>
                <a:tab pos="1447800" algn="l"/>
              </a:tabLst>
              <a:defRPr>
                <a:solidFill>
                  <a:schemeClr val="tx1"/>
                </a:solidFill>
                <a:latin typeface="Arial" panose="020B0604020202020204" pitchFamily="34" charset="0"/>
                <a:ea typeface="Microsoft YaHei" panose="020B0503020204020204" pitchFamily="34" charset="-122"/>
              </a:defRPr>
            </a:lvl3pPr>
            <a:lvl4pPr>
              <a:tabLst>
                <a:tab pos="723900" algn="l"/>
                <a:tab pos="1447800" algn="l"/>
              </a:tabLst>
              <a:defRPr>
                <a:solidFill>
                  <a:schemeClr val="tx1"/>
                </a:solidFill>
                <a:latin typeface="Arial" panose="020B0604020202020204" pitchFamily="34" charset="0"/>
                <a:ea typeface="Microsoft YaHei" panose="020B0503020204020204" pitchFamily="34" charset="-122"/>
              </a:defRPr>
            </a:lvl4pPr>
            <a:lvl5pPr>
              <a:tabLst>
                <a:tab pos="723900" algn="l"/>
                <a:tab pos="14478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Microsoft YaHei" panose="020B0503020204020204" pitchFamily="34" charset="-122"/>
              </a:defRPr>
            </a:lvl9pPr>
          </a:lstStyle>
          <a:p>
            <a:pPr algn="ctr" eaLnBrk="1" hangingPunct="1">
              <a:buClr>
                <a:srgbClr val="000000"/>
              </a:buClr>
              <a:buSzPct val="100000"/>
              <a:buFont typeface="Times New Roman" panose="02020603050405020304" pitchFamily="18" charset="0"/>
              <a:buNone/>
            </a:pPr>
            <a:r>
              <a:rPr lang="tr-TR" altLang="tr-TR" sz="2400" b="1" dirty="0">
                <a:solidFill>
                  <a:srgbClr val="000000"/>
                </a:solidFill>
                <a:latin typeface="Calibri" panose="020F0502020204030204" pitchFamily="34" charset="0"/>
              </a:rPr>
              <a:t>Doyurucu Bir Kahvaltı</a:t>
            </a:r>
          </a:p>
        </p:txBody>
      </p:sp>
      <p:pic>
        <p:nvPicPr>
          <p:cNvPr id="532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43551" y="2832101"/>
            <a:ext cx="1871663" cy="16605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3252" name="Rectangle 4"/>
          <p:cNvSpPr>
            <a:spLocks noChangeArrowheads="1"/>
          </p:cNvSpPr>
          <p:nvPr/>
        </p:nvSpPr>
        <p:spPr bwMode="auto">
          <a:xfrm>
            <a:off x="5483226" y="4581526"/>
            <a:ext cx="1871663" cy="11988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90000" tIns="45000" rIns="90000" bIns="45000">
            <a:spAutoFit/>
          </a:bodyPr>
          <a:lstStyle>
            <a:lvl1pPr>
              <a:tabLst>
                <a:tab pos="723900" algn="l"/>
                <a:tab pos="1447800" algn="l"/>
              </a:tabLst>
              <a:defRPr>
                <a:solidFill>
                  <a:schemeClr val="tx1"/>
                </a:solidFill>
                <a:latin typeface="Arial" panose="020B0604020202020204" pitchFamily="34" charset="0"/>
                <a:ea typeface="Microsoft YaHei" panose="020B0503020204020204" pitchFamily="34" charset="-122"/>
              </a:defRPr>
            </a:lvl1pPr>
            <a:lvl2pPr>
              <a:tabLst>
                <a:tab pos="723900" algn="l"/>
                <a:tab pos="1447800" algn="l"/>
              </a:tabLst>
              <a:defRPr>
                <a:solidFill>
                  <a:schemeClr val="tx1"/>
                </a:solidFill>
                <a:latin typeface="Arial" panose="020B0604020202020204" pitchFamily="34" charset="0"/>
                <a:ea typeface="Microsoft YaHei" panose="020B0503020204020204" pitchFamily="34" charset="-122"/>
              </a:defRPr>
            </a:lvl2pPr>
            <a:lvl3pPr>
              <a:tabLst>
                <a:tab pos="723900" algn="l"/>
                <a:tab pos="1447800" algn="l"/>
              </a:tabLst>
              <a:defRPr>
                <a:solidFill>
                  <a:schemeClr val="tx1"/>
                </a:solidFill>
                <a:latin typeface="Arial" panose="020B0604020202020204" pitchFamily="34" charset="0"/>
                <a:ea typeface="Microsoft YaHei" panose="020B0503020204020204" pitchFamily="34" charset="-122"/>
              </a:defRPr>
            </a:lvl3pPr>
            <a:lvl4pPr>
              <a:tabLst>
                <a:tab pos="723900" algn="l"/>
                <a:tab pos="1447800" algn="l"/>
              </a:tabLst>
              <a:defRPr>
                <a:solidFill>
                  <a:schemeClr val="tx1"/>
                </a:solidFill>
                <a:latin typeface="Arial" panose="020B0604020202020204" pitchFamily="34" charset="0"/>
                <a:ea typeface="Microsoft YaHei" panose="020B0503020204020204" pitchFamily="34" charset="-122"/>
              </a:defRPr>
            </a:lvl4pPr>
            <a:lvl5pPr>
              <a:tabLst>
                <a:tab pos="723900" algn="l"/>
                <a:tab pos="14478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tabLst>
                <a:tab pos="723900" algn="l"/>
                <a:tab pos="1447800" algn="l"/>
              </a:tabLst>
              <a:defRPr>
                <a:solidFill>
                  <a:schemeClr val="tx1"/>
                </a:solidFill>
                <a:latin typeface="Arial" panose="020B0604020202020204" pitchFamily="34" charset="0"/>
                <a:ea typeface="Microsoft YaHei" panose="020B0503020204020204" pitchFamily="34" charset="-122"/>
              </a:defRPr>
            </a:lvl9pPr>
          </a:lstStyle>
          <a:p>
            <a:pPr algn="ctr" eaLnBrk="1" hangingPunct="1">
              <a:buClr>
                <a:srgbClr val="000000"/>
              </a:buClr>
              <a:buSzPct val="100000"/>
              <a:buFont typeface="Times New Roman" panose="02020603050405020304" pitchFamily="18" charset="0"/>
              <a:buNone/>
            </a:pPr>
            <a:r>
              <a:rPr lang="tr-TR" altLang="tr-TR" sz="2400" b="1" dirty="0">
                <a:solidFill>
                  <a:srgbClr val="000000"/>
                </a:solidFill>
                <a:latin typeface="Calibri" panose="020F0502020204030204" pitchFamily="34" charset="0"/>
              </a:rPr>
              <a:t>Fazla Kafeinden Kaçının</a:t>
            </a:r>
          </a:p>
        </p:txBody>
      </p:sp>
      <p:pic>
        <p:nvPicPr>
          <p:cNvPr id="53253"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06532" y="4008438"/>
            <a:ext cx="1800225" cy="180022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 name="Yuvarlatılmış Dikdörtgen 1"/>
          <p:cNvSpPr/>
          <p:nvPr/>
        </p:nvSpPr>
        <p:spPr>
          <a:xfrm>
            <a:off x="4555984" y="321181"/>
            <a:ext cx="3700605" cy="1245069"/>
          </a:xfrm>
          <a:prstGeom prst="round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dirty="0">
                <a:solidFill>
                  <a:schemeClr val="tx1"/>
                </a:solidFill>
              </a:rPr>
              <a:t>Doğru Beslenme</a:t>
            </a:r>
          </a:p>
        </p:txBody>
      </p:sp>
      <p:sp>
        <p:nvSpPr>
          <p:cNvPr id="3" name="Metin kutusu 2"/>
          <p:cNvSpPr txBox="1"/>
          <p:nvPr/>
        </p:nvSpPr>
        <p:spPr>
          <a:xfrm>
            <a:off x="8379385" y="6008914"/>
            <a:ext cx="2454518" cy="461665"/>
          </a:xfrm>
          <a:prstGeom prst="rect">
            <a:avLst/>
          </a:prstGeom>
          <a:noFill/>
        </p:spPr>
        <p:txBody>
          <a:bodyPr wrap="none" rtlCol="0">
            <a:spAutoFit/>
          </a:bodyPr>
          <a:lstStyle/>
          <a:p>
            <a:r>
              <a:rPr lang="tr-TR" sz="2400" b="1" dirty="0"/>
              <a:t>Sigarayı Bırakın</a:t>
            </a:r>
          </a:p>
        </p:txBody>
      </p:sp>
    </p:spTree>
    <p:extLst>
      <p:ext uri="{BB962C8B-B14F-4D97-AF65-F5344CB8AC3E}">
        <p14:creationId xmlns:p14="http://schemas.microsoft.com/office/powerpoint/2010/main" val="311704496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53249"/>
                                        </p:tgtEl>
                                        <p:attrNameLst>
                                          <p:attrName>style.visibility</p:attrName>
                                        </p:attrNameLst>
                                      </p:cBhvr>
                                      <p:to>
                                        <p:strVal val="visible"/>
                                      </p:to>
                                    </p:set>
                                    <p:anim calcmode="lin" valueType="num">
                                      <p:cBhvr additive="repl">
                                        <p:cTn id="7" dur="500" fill="hold"/>
                                        <p:tgtEl>
                                          <p:spTgt spid="53249"/>
                                        </p:tgtEl>
                                        <p:attrNameLst>
                                          <p:attrName>ppt_x</p:attrName>
                                        </p:attrNameLst>
                                      </p:cBhvr>
                                      <p:tavLst>
                                        <p:tav tm="100000">
                                          <p:val>
                                            <p:strVal val="#ppt_x"/>
                                          </p:val>
                                        </p:tav>
                                        <p:tav tm="100000">
                                          <p:val>
                                            <p:strVal val="#ppt_x"/>
                                          </p:val>
                                        </p:tav>
                                      </p:tavLst>
                                    </p:anim>
                                    <p:anim calcmode="lin" valueType="num">
                                      <p:cBhvr additive="repl">
                                        <p:cTn id="8" dur="500" fill="hold"/>
                                        <p:tgtEl>
                                          <p:spTgt spid="53249"/>
                                        </p:tgtEl>
                                        <p:attrNameLst>
                                          <p:attrName>ppt_y</p:attrName>
                                        </p:attrNameLst>
                                      </p:cBhvr>
                                      <p:tavLst>
                                        <p:tav tm="10000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3250"/>
                                        </p:tgtEl>
                                        <p:attrNameLst>
                                          <p:attrName>style.visibility</p:attrName>
                                        </p:attrNameLst>
                                      </p:cBhvr>
                                      <p:to>
                                        <p:strVal val="visible"/>
                                      </p:to>
                                    </p:set>
                                    <p:anim calcmode="lin" valueType="num">
                                      <p:cBhvr additive="base">
                                        <p:cTn id="13" dur="500" fill="hold"/>
                                        <p:tgtEl>
                                          <p:spTgt spid="53250"/>
                                        </p:tgtEl>
                                        <p:attrNameLst>
                                          <p:attrName>ppt_x</p:attrName>
                                        </p:attrNameLst>
                                      </p:cBhvr>
                                      <p:tavLst>
                                        <p:tav tm="0">
                                          <p:val>
                                            <p:strVal val="0-#ppt_w/2"/>
                                          </p:val>
                                        </p:tav>
                                        <p:tav tm="100000">
                                          <p:val>
                                            <p:strVal val="#ppt_x"/>
                                          </p:val>
                                        </p:tav>
                                      </p:tavLst>
                                    </p:anim>
                                    <p:anim calcmode="lin" valueType="num">
                                      <p:cBhvr additive="base">
                                        <p:cTn id="14" dur="500" fill="hold"/>
                                        <p:tgtEl>
                                          <p:spTgt spid="5325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additive="repl">
                                        <p:cTn id="18" dur="1" fill="hold">
                                          <p:stCondLst>
                                            <p:cond delay="0"/>
                                          </p:stCondLst>
                                        </p:cTn>
                                        <p:tgtEl>
                                          <p:spTgt spid="53251"/>
                                        </p:tgtEl>
                                        <p:attrNameLst>
                                          <p:attrName>style.visibility</p:attrName>
                                        </p:attrNameLst>
                                      </p:cBhvr>
                                      <p:to>
                                        <p:strVal val="visible"/>
                                      </p:to>
                                    </p:set>
                                    <p:anim calcmode="lin" valueType="num">
                                      <p:cBhvr additive="repl">
                                        <p:cTn id="19" dur="500" fill="hold"/>
                                        <p:tgtEl>
                                          <p:spTgt spid="53251"/>
                                        </p:tgtEl>
                                        <p:attrNameLst>
                                          <p:attrName>ppt_x</p:attrName>
                                        </p:attrNameLst>
                                      </p:cBhvr>
                                      <p:tavLst>
                                        <p:tav tm="100000">
                                          <p:val>
                                            <p:strVal val="#ppt_x"/>
                                          </p:val>
                                        </p:tav>
                                        <p:tav tm="100000">
                                          <p:val>
                                            <p:strVal val="#ppt_x"/>
                                          </p:val>
                                        </p:tav>
                                      </p:tavLst>
                                    </p:anim>
                                    <p:anim calcmode="lin" valueType="num">
                                      <p:cBhvr additive="repl">
                                        <p:cTn id="20" dur="500" fill="hold"/>
                                        <p:tgtEl>
                                          <p:spTgt spid="53251"/>
                                        </p:tgtEl>
                                        <p:attrNameLst>
                                          <p:attrName>ppt_y</p:attrName>
                                        </p:attrNameLst>
                                      </p:cBhvr>
                                      <p:tavLst>
                                        <p:tav tm="10000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3252"/>
                                        </p:tgtEl>
                                        <p:attrNameLst>
                                          <p:attrName>style.visibility</p:attrName>
                                        </p:attrNameLst>
                                      </p:cBhvr>
                                      <p:to>
                                        <p:strVal val="visible"/>
                                      </p:to>
                                    </p:set>
                                    <p:anim calcmode="lin" valueType="num">
                                      <p:cBhvr additive="base">
                                        <p:cTn id="25" dur="500" fill="hold"/>
                                        <p:tgtEl>
                                          <p:spTgt spid="53252"/>
                                        </p:tgtEl>
                                        <p:attrNameLst>
                                          <p:attrName>ppt_x</p:attrName>
                                        </p:attrNameLst>
                                      </p:cBhvr>
                                      <p:tavLst>
                                        <p:tav tm="0">
                                          <p:val>
                                            <p:strVal val="#ppt_x"/>
                                          </p:val>
                                        </p:tav>
                                        <p:tav tm="100000">
                                          <p:val>
                                            <p:strVal val="#ppt_x"/>
                                          </p:val>
                                        </p:tav>
                                      </p:tavLst>
                                    </p:anim>
                                    <p:anim calcmode="lin" valueType="num">
                                      <p:cBhvr additive="base">
                                        <p:cTn id="26" dur="500" fill="hold"/>
                                        <p:tgtEl>
                                          <p:spTgt spid="5325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additive="repl">
                                        <p:cTn id="30" dur="1" fill="hold">
                                          <p:stCondLst>
                                            <p:cond delay="0"/>
                                          </p:stCondLst>
                                        </p:cTn>
                                        <p:tgtEl>
                                          <p:spTgt spid="53253"/>
                                        </p:tgtEl>
                                        <p:attrNameLst>
                                          <p:attrName>style.visibility</p:attrName>
                                        </p:attrNameLst>
                                      </p:cBhvr>
                                      <p:to>
                                        <p:strVal val="visible"/>
                                      </p:to>
                                    </p:set>
                                    <p:anim calcmode="lin" valueType="num">
                                      <p:cBhvr additive="repl">
                                        <p:cTn id="31" dur="500" fill="hold"/>
                                        <p:tgtEl>
                                          <p:spTgt spid="53253"/>
                                        </p:tgtEl>
                                        <p:attrNameLst>
                                          <p:attrName>ppt_x</p:attrName>
                                        </p:attrNameLst>
                                      </p:cBhvr>
                                      <p:tavLst>
                                        <p:tav tm="100000">
                                          <p:val>
                                            <p:strVal val="#ppt_x"/>
                                          </p:val>
                                        </p:tav>
                                        <p:tav tm="100000">
                                          <p:val>
                                            <p:strVal val="#ppt_x"/>
                                          </p:val>
                                        </p:tav>
                                      </p:tavLst>
                                    </p:anim>
                                    <p:anim calcmode="lin" valueType="num">
                                      <p:cBhvr additive="repl">
                                        <p:cTn id="32" dur="500" fill="hold"/>
                                        <p:tgtEl>
                                          <p:spTgt spid="53253"/>
                                        </p:tgtEl>
                                        <p:attrNameLst>
                                          <p:attrName>ppt_y</p:attrName>
                                        </p:attrNameLst>
                                      </p:cBhvr>
                                      <p:tavLst>
                                        <p:tav tm="10000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1+#ppt_w/2"/>
                                          </p:val>
                                        </p:tav>
                                        <p:tav tm="100000">
                                          <p:val>
                                            <p:strVal val="#ppt_x"/>
                                          </p:val>
                                        </p:tav>
                                      </p:tavLst>
                                    </p:anim>
                                    <p:anim calcmode="lin" valueType="num">
                                      <p:cBhvr additive="base">
                                        <p:cTn id="3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53252" grpId="0"/>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7" name="Picture 1">
            <a:extLst>
              <a:ext uri="{FF2B5EF4-FFF2-40B4-BE49-F238E27FC236}">
                <a16:creationId xmlns:a16="http://schemas.microsoft.com/office/drawing/2014/main" xmlns="" id="{EBB8966E-6E68-4B30-9EDD-EFC579728C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425" y="0"/>
            <a:ext cx="12024575"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1168306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1" name="Picture 1">
            <a:extLst>
              <a:ext uri="{FF2B5EF4-FFF2-40B4-BE49-F238E27FC236}">
                <a16:creationId xmlns:a16="http://schemas.microsoft.com/office/drawing/2014/main" xmlns="" id="{8046B4D8-385F-45F1-8588-16AC87354B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304" y="0"/>
            <a:ext cx="12011696"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57200862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69" name="Picture 1">
            <a:extLst>
              <a:ext uri="{FF2B5EF4-FFF2-40B4-BE49-F238E27FC236}">
                <a16:creationId xmlns:a16="http://schemas.microsoft.com/office/drawing/2014/main" xmlns="" id="{0DC5846B-3209-45F8-A523-948DB4D7F6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031" y="0"/>
            <a:ext cx="12088969" cy="6858000"/>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3465A4"/>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267440021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4611002" y="586433"/>
            <a:ext cx="2667000" cy="1095447"/>
          </a:xfrm>
          <a:prstGeom prst="rect">
            <a:avLst/>
          </a:prstGeom>
          <a:solidFill>
            <a:schemeClr val="accent2">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0000" tIns="45000" rIns="90000" bIns="45000"/>
          <a:lstStyle>
            <a:lvl1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1pPr>
            <a:lvl2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2pPr>
            <a:lvl3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3pPr>
            <a:lvl4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4pPr>
            <a:lvl5pPr>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5pPr>
            <a:lvl6pPr marL="25146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6pPr>
            <a:lvl7pPr marL="29718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7pPr>
            <a:lvl8pPr marL="34290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8pPr>
            <a:lvl9pPr marL="3886200" indent="-228600" defTabSz="449263" eaLnBrk="0" fontAlgn="base" hangingPunct="0">
              <a:spcBef>
                <a:spcPct val="0"/>
              </a:spcBef>
              <a:spcAft>
                <a:spcPct val="0"/>
              </a:spcAft>
              <a:tabLst>
                <a:tab pos="723900" algn="l"/>
                <a:tab pos="1447800" algn="l"/>
                <a:tab pos="2171700" algn="l"/>
                <a:tab pos="2895600" algn="l"/>
                <a:tab pos="3619500" algn="l"/>
                <a:tab pos="4343400" algn="l"/>
                <a:tab pos="5067300" algn="l"/>
                <a:tab pos="5791200" algn="l"/>
                <a:tab pos="6515100" algn="l"/>
                <a:tab pos="7239000" algn="l"/>
                <a:tab pos="7962900" algn="l"/>
              </a:tabLst>
              <a:defRPr>
                <a:solidFill>
                  <a:schemeClr val="tx1"/>
                </a:solidFill>
                <a:latin typeface="Arial" panose="020B0604020202020204" pitchFamily="34" charset="0"/>
                <a:ea typeface="Microsoft YaHei" panose="020B0503020204020204" pitchFamily="34" charset="-122"/>
              </a:defRPr>
            </a:lvl9pPr>
          </a:lstStyle>
          <a:p>
            <a:pPr defTabSz="449263" fontAlgn="base">
              <a:spcBef>
                <a:spcPct val="0"/>
              </a:spcBef>
              <a:spcAft>
                <a:spcPct val="0"/>
              </a:spcAft>
              <a:buClr>
                <a:srgbClr val="000000"/>
              </a:buClr>
              <a:buSzPct val="100000"/>
            </a:pPr>
            <a:r>
              <a:rPr lang="tr-TR" sz="2800" dirty="0">
                <a:solidFill>
                  <a:srgbClr val="000000"/>
                </a:solidFill>
                <a:latin typeface="Myriad Pro" pitchFamily="32" charset="0"/>
              </a:rPr>
              <a:t> </a:t>
            </a:r>
            <a:r>
              <a:rPr lang="tr-TR" sz="4800" dirty="0">
                <a:latin typeface="Calibri" panose="020F0502020204030204" pitchFamily="34" charset="0"/>
              </a:rPr>
              <a:t>Hareket</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5043" y="2363170"/>
            <a:ext cx="4996786" cy="3747969"/>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80808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 name="Yuvarlatılmış Dikdörtgen 3"/>
          <p:cNvSpPr/>
          <p:nvPr/>
        </p:nvSpPr>
        <p:spPr>
          <a:xfrm>
            <a:off x="1110184" y="2263104"/>
            <a:ext cx="4193309" cy="3416479"/>
          </a:xfrm>
          <a:prstGeom prst="roundRect">
            <a:avLst/>
          </a:prstGeom>
          <a:solidFill>
            <a:schemeClr val="bg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tx1"/>
                </a:solidFill>
              </a:rPr>
              <a:t>Beden egzersizi yapalım,  </a:t>
            </a:r>
          </a:p>
          <a:p>
            <a:pPr algn="ctr"/>
            <a:r>
              <a:rPr lang="tr-TR" sz="3600" dirty="0">
                <a:solidFill>
                  <a:schemeClr val="tx1"/>
                </a:solidFill>
              </a:rPr>
              <a:t>Herkes ayağa !</a:t>
            </a:r>
          </a:p>
        </p:txBody>
      </p:sp>
      <p:sp>
        <p:nvSpPr>
          <p:cNvPr id="6" name="Gülen Yüz 5"/>
          <p:cNvSpPr/>
          <p:nvPr/>
        </p:nvSpPr>
        <p:spPr>
          <a:xfrm>
            <a:off x="2789994" y="4790941"/>
            <a:ext cx="833688" cy="692385"/>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59891429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54800" y="2663824"/>
            <a:ext cx="5448300" cy="408622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Oval 2"/>
          <p:cNvSpPr/>
          <p:nvPr/>
        </p:nvSpPr>
        <p:spPr>
          <a:xfrm>
            <a:off x="660400" y="711200"/>
            <a:ext cx="4965700" cy="3352800"/>
          </a:xfrm>
          <a:prstGeom prst="ellipse">
            <a:avLst/>
          </a:prstGeom>
          <a:solidFill>
            <a:schemeClr val="accent2"/>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6"/>
          </a:lnRef>
          <a:fillRef idx="1">
            <a:schemeClr val="lt1"/>
          </a:fillRef>
          <a:effectRef idx="0">
            <a:schemeClr val="accent6"/>
          </a:effectRef>
          <a:fontRef idx="minor">
            <a:schemeClr val="dk1"/>
          </a:fontRef>
        </p:style>
        <p:txBody>
          <a:bodyPr rtlCol="0" anchor="ctr"/>
          <a:lstStyle/>
          <a:p>
            <a:pPr algn="ctr"/>
            <a:r>
              <a:rPr lang="tr-TR" sz="3200" dirty="0">
                <a:solidFill>
                  <a:schemeClr val="tx1"/>
                </a:solidFill>
              </a:rPr>
              <a:t>Ömrümüz tabaktaki misketler gibidir !!!!</a:t>
            </a:r>
          </a:p>
        </p:txBody>
      </p:sp>
    </p:spTree>
    <p:extLst>
      <p:ext uri="{BB962C8B-B14F-4D97-AF65-F5344CB8AC3E}">
        <p14:creationId xmlns:p14="http://schemas.microsoft.com/office/powerpoint/2010/main" val="267695661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p:cNvSpPr/>
          <p:nvPr/>
        </p:nvSpPr>
        <p:spPr>
          <a:xfrm>
            <a:off x="4213463" y="1294375"/>
            <a:ext cx="3627275" cy="3097765"/>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altLang="tr-TR" sz="2800" dirty="0">
                <a:solidFill>
                  <a:schemeClr val="tx1"/>
                </a:solidFill>
              </a:rPr>
              <a:t>Tükenmişlikle Mücadele Yöntemleri</a:t>
            </a:r>
            <a:r>
              <a:rPr lang="tr-TR" altLang="tr-TR" sz="2800" dirty="0">
                <a:solidFill>
                  <a:srgbClr val="FFFF00"/>
                </a:solidFill>
              </a:rPr>
              <a:t/>
            </a:r>
            <a:br>
              <a:rPr lang="tr-TR" altLang="tr-TR" sz="2800" dirty="0">
                <a:solidFill>
                  <a:srgbClr val="FFFF00"/>
                </a:solidFill>
              </a:rPr>
            </a:br>
            <a:endParaRPr lang="tr-TR" sz="2800" dirty="0">
              <a:solidFill>
                <a:srgbClr val="FFFF00"/>
              </a:solidFill>
            </a:endParaRPr>
          </a:p>
        </p:txBody>
      </p:sp>
      <p:sp>
        <p:nvSpPr>
          <p:cNvPr id="4" name="Oval 3"/>
          <p:cNvSpPr/>
          <p:nvPr/>
        </p:nvSpPr>
        <p:spPr>
          <a:xfrm>
            <a:off x="4426076" y="1469176"/>
            <a:ext cx="3175759" cy="2748162"/>
          </a:xfrm>
          <a:prstGeom prst="ellips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tr-TR" sz="2400" dirty="0"/>
              <a:t>Kişisel Düzeyde Yöntemler</a:t>
            </a:r>
          </a:p>
        </p:txBody>
      </p:sp>
      <p:sp>
        <p:nvSpPr>
          <p:cNvPr id="5" name="Oval 4"/>
          <p:cNvSpPr/>
          <p:nvPr/>
        </p:nvSpPr>
        <p:spPr>
          <a:xfrm>
            <a:off x="6438286" y="75170"/>
            <a:ext cx="3387003" cy="3185989"/>
          </a:xfrm>
          <a:prstGeom prst="ellipse">
            <a:avLst/>
          </a:prstGeo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a:solidFill>
                  <a:schemeClr val="tx1">
                    <a:lumMod val="95000"/>
                    <a:lumOff val="5000"/>
                  </a:schemeClr>
                </a:solidFill>
              </a:rPr>
              <a:t>Nefes alma ve gevşeme tekniklerini öğrenmek, rahatlamak için müzik dinlemek spor yapmak</a:t>
            </a:r>
          </a:p>
        </p:txBody>
      </p:sp>
      <p:sp>
        <p:nvSpPr>
          <p:cNvPr id="6" name="Oval 5"/>
          <p:cNvSpPr/>
          <p:nvPr/>
        </p:nvSpPr>
        <p:spPr>
          <a:xfrm>
            <a:off x="2619049" y="3526289"/>
            <a:ext cx="3231150" cy="2840649"/>
          </a:xfrm>
          <a:prstGeom prst="ellipse">
            <a:avLst/>
          </a:prstGeom>
          <a:solidFill>
            <a:srgbClr val="92D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dirty="0">
                <a:solidFill>
                  <a:schemeClr val="tx1"/>
                </a:solidFill>
              </a:rPr>
              <a:t>İş ve özel hayattaki monotonluğu azaltmak </a:t>
            </a:r>
          </a:p>
        </p:txBody>
      </p:sp>
      <p:sp>
        <p:nvSpPr>
          <p:cNvPr id="7" name="Oval 6"/>
          <p:cNvSpPr/>
          <p:nvPr/>
        </p:nvSpPr>
        <p:spPr>
          <a:xfrm>
            <a:off x="6204002" y="3526289"/>
            <a:ext cx="3337954" cy="2892547"/>
          </a:xfrm>
          <a:prstGeom prst="ellipse">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dirty="0">
                <a:solidFill>
                  <a:schemeClr val="bg2">
                    <a:lumMod val="25000"/>
                  </a:schemeClr>
                </a:solidFill>
              </a:rPr>
              <a:t>Eğlenceli hobiler edinmek</a:t>
            </a:r>
          </a:p>
        </p:txBody>
      </p:sp>
      <p:sp>
        <p:nvSpPr>
          <p:cNvPr id="8" name="Oval 7"/>
          <p:cNvSpPr/>
          <p:nvPr/>
        </p:nvSpPr>
        <p:spPr>
          <a:xfrm>
            <a:off x="2157715" y="130022"/>
            <a:ext cx="3219297" cy="3076287"/>
          </a:xfrm>
          <a:prstGeom prst="ellipse">
            <a:avLst/>
          </a:prstGeom>
          <a:solidFill>
            <a:schemeClr val="accent6">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4400" dirty="0">
                <a:solidFill>
                  <a:schemeClr val="tx1"/>
                </a:solidFill>
              </a:rPr>
              <a:t>Tatile çıkmak</a:t>
            </a:r>
          </a:p>
        </p:txBody>
      </p:sp>
      <p:pic>
        <p:nvPicPr>
          <p:cNvPr id="9" name="Resim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07455" y="653718"/>
            <a:ext cx="4724332" cy="397002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64498634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75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75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75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heel(1)">
                                      <p:cBhvr>
                                        <p:cTn id="22" dur="75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heel(1)">
                                      <p:cBhvr>
                                        <p:cTn id="27" dur="75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80">
                                          <p:stCondLst>
                                            <p:cond delay="0"/>
                                          </p:stCondLst>
                                        </p:cTn>
                                        <p:tgtEl>
                                          <p:spTgt spid="9"/>
                                        </p:tgtEl>
                                      </p:cBhvr>
                                    </p:animEffect>
                                    <p:anim calcmode="lin" valueType="num">
                                      <p:cBhvr>
                                        <p:cTn id="33"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38" dur="26">
                                          <p:stCondLst>
                                            <p:cond delay="650"/>
                                          </p:stCondLst>
                                        </p:cTn>
                                        <p:tgtEl>
                                          <p:spTgt spid="9"/>
                                        </p:tgtEl>
                                      </p:cBhvr>
                                      <p:to x="100000" y="60000"/>
                                    </p:animScale>
                                    <p:animScale>
                                      <p:cBhvr>
                                        <p:cTn id="39" dur="166" decel="50000">
                                          <p:stCondLst>
                                            <p:cond delay="676"/>
                                          </p:stCondLst>
                                        </p:cTn>
                                        <p:tgtEl>
                                          <p:spTgt spid="9"/>
                                        </p:tgtEl>
                                      </p:cBhvr>
                                      <p:to x="100000" y="100000"/>
                                    </p:animScale>
                                    <p:animScale>
                                      <p:cBhvr>
                                        <p:cTn id="40" dur="26">
                                          <p:stCondLst>
                                            <p:cond delay="1312"/>
                                          </p:stCondLst>
                                        </p:cTn>
                                        <p:tgtEl>
                                          <p:spTgt spid="9"/>
                                        </p:tgtEl>
                                      </p:cBhvr>
                                      <p:to x="100000" y="80000"/>
                                    </p:animScale>
                                    <p:animScale>
                                      <p:cBhvr>
                                        <p:cTn id="41" dur="166" decel="50000">
                                          <p:stCondLst>
                                            <p:cond delay="1338"/>
                                          </p:stCondLst>
                                        </p:cTn>
                                        <p:tgtEl>
                                          <p:spTgt spid="9"/>
                                        </p:tgtEl>
                                      </p:cBhvr>
                                      <p:to x="100000" y="100000"/>
                                    </p:animScale>
                                    <p:animScale>
                                      <p:cBhvr>
                                        <p:cTn id="42" dur="26">
                                          <p:stCondLst>
                                            <p:cond delay="1642"/>
                                          </p:stCondLst>
                                        </p:cTn>
                                        <p:tgtEl>
                                          <p:spTgt spid="9"/>
                                        </p:tgtEl>
                                      </p:cBhvr>
                                      <p:to x="100000" y="90000"/>
                                    </p:animScale>
                                    <p:animScale>
                                      <p:cBhvr>
                                        <p:cTn id="43" dur="166" decel="50000">
                                          <p:stCondLst>
                                            <p:cond delay="1668"/>
                                          </p:stCondLst>
                                        </p:cTn>
                                        <p:tgtEl>
                                          <p:spTgt spid="9"/>
                                        </p:tgtEl>
                                      </p:cBhvr>
                                      <p:to x="100000" y="100000"/>
                                    </p:animScale>
                                    <p:animScale>
                                      <p:cBhvr>
                                        <p:cTn id="44" dur="26">
                                          <p:stCondLst>
                                            <p:cond delay="1808"/>
                                          </p:stCondLst>
                                        </p:cTn>
                                        <p:tgtEl>
                                          <p:spTgt spid="9"/>
                                        </p:tgtEl>
                                      </p:cBhvr>
                                      <p:to x="100000" y="95000"/>
                                    </p:animScale>
                                    <p:animScale>
                                      <p:cBhvr>
                                        <p:cTn id="45"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792479" y="1201783"/>
            <a:ext cx="11077303" cy="5451565"/>
          </a:xfrm>
          <a:solidFill>
            <a:schemeClr val="accent2">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ormAutofit/>
          </a:bodyPr>
          <a:lstStyle/>
          <a:p>
            <a:pPr eaLnBrk="1" hangingPunct="1">
              <a:lnSpc>
                <a:spcPct val="80000"/>
              </a:lnSpc>
              <a:buFontTx/>
              <a:buNone/>
            </a:pPr>
            <a:r>
              <a:rPr lang="tr-TR" altLang="tr-TR" sz="2400" dirty="0"/>
              <a:t>	</a:t>
            </a:r>
          </a:p>
          <a:p>
            <a:pPr eaLnBrk="1" hangingPunct="1">
              <a:lnSpc>
                <a:spcPct val="80000"/>
              </a:lnSpc>
              <a:buFontTx/>
              <a:buNone/>
            </a:pPr>
            <a:r>
              <a:rPr lang="tr-TR" altLang="tr-TR" sz="2400" dirty="0"/>
              <a:t>	</a:t>
            </a:r>
            <a:r>
              <a:rPr lang="tr-TR" altLang="tr-TR" sz="2400" dirty="0">
                <a:solidFill>
                  <a:schemeClr val="tx1"/>
                </a:solidFill>
              </a:rPr>
              <a:t>Günümüzde çalışanlar, bireysel ve toplumsal açılardan hem gelir hem </a:t>
            </a:r>
          </a:p>
          <a:p>
            <a:pPr eaLnBrk="1" hangingPunct="1">
              <a:lnSpc>
                <a:spcPct val="80000"/>
              </a:lnSpc>
              <a:buFontTx/>
              <a:buNone/>
            </a:pPr>
            <a:r>
              <a:rPr lang="tr-TR" altLang="tr-TR" sz="2400" dirty="0">
                <a:solidFill>
                  <a:schemeClr val="tx1"/>
                </a:solidFill>
              </a:rPr>
              <a:t>de statü elde etme amacının yanı sıra işlerden beklentileri sadece para </a:t>
            </a:r>
          </a:p>
          <a:p>
            <a:pPr eaLnBrk="1" hangingPunct="1">
              <a:lnSpc>
                <a:spcPct val="80000"/>
              </a:lnSpc>
              <a:buFontTx/>
              <a:buNone/>
            </a:pPr>
            <a:r>
              <a:rPr lang="tr-TR" altLang="tr-TR" sz="2400" dirty="0">
                <a:solidFill>
                  <a:schemeClr val="tx1"/>
                </a:solidFill>
              </a:rPr>
              <a:t>kazanmak değil aynı zamanda doyuma ulaşmaktır. Tüm bu istekler </a:t>
            </a:r>
          </a:p>
          <a:p>
            <a:pPr eaLnBrk="1" hangingPunct="1">
              <a:lnSpc>
                <a:spcPct val="80000"/>
              </a:lnSpc>
              <a:buFontTx/>
              <a:buNone/>
            </a:pPr>
            <a:r>
              <a:rPr lang="tr-TR" altLang="tr-TR" sz="2400" dirty="0">
                <a:solidFill>
                  <a:schemeClr val="tx1"/>
                </a:solidFill>
              </a:rPr>
              <a:t>çalışanları fiziksel ve psikolojik olarak yormaktadır. </a:t>
            </a:r>
          </a:p>
          <a:p>
            <a:pPr eaLnBrk="1" hangingPunct="1">
              <a:lnSpc>
                <a:spcPct val="80000"/>
              </a:lnSpc>
              <a:buFontTx/>
              <a:buNone/>
            </a:pPr>
            <a:endParaRPr lang="tr-TR" altLang="tr-TR" sz="2400" dirty="0">
              <a:solidFill>
                <a:schemeClr val="bg1"/>
              </a:solidFill>
            </a:endParaRPr>
          </a:p>
          <a:p>
            <a:pPr eaLnBrk="1" hangingPunct="1">
              <a:lnSpc>
                <a:spcPct val="80000"/>
              </a:lnSpc>
              <a:buFontTx/>
              <a:buNone/>
            </a:pPr>
            <a:r>
              <a:rPr lang="tr-TR" altLang="tr-TR" sz="2400" dirty="0"/>
              <a:t>		Tükenmişlik sendromu, yoğun iş stresi nedeniyle ortaya çıkan psikolojik </a:t>
            </a:r>
          </a:p>
          <a:p>
            <a:pPr eaLnBrk="1" hangingPunct="1">
              <a:lnSpc>
                <a:spcPct val="80000"/>
              </a:lnSpc>
              <a:buFontTx/>
              <a:buNone/>
            </a:pPr>
            <a:r>
              <a:rPr lang="tr-TR" altLang="tr-TR" sz="2400" dirty="0"/>
              <a:t>bir süreçtir. Gerek çalışanlar bireysel olarak gerekse kurumlar insan </a:t>
            </a:r>
          </a:p>
          <a:p>
            <a:pPr eaLnBrk="1" hangingPunct="1">
              <a:lnSpc>
                <a:spcPct val="80000"/>
              </a:lnSpc>
              <a:buFontTx/>
              <a:buNone/>
            </a:pPr>
            <a:r>
              <a:rPr lang="tr-TR" altLang="tr-TR" sz="2400" dirty="0"/>
              <a:t>kaynaklarına değer vererek kendilerini “tükenmişlik” gibi olası olumsuz </a:t>
            </a:r>
          </a:p>
          <a:p>
            <a:pPr eaLnBrk="1" hangingPunct="1">
              <a:lnSpc>
                <a:spcPct val="80000"/>
              </a:lnSpc>
              <a:buFontTx/>
              <a:buNone/>
            </a:pPr>
            <a:r>
              <a:rPr lang="tr-TR" altLang="tr-TR" sz="2400" dirty="0"/>
              <a:t>durumlardan daima korumalıdırlar. </a:t>
            </a:r>
            <a:r>
              <a:rPr lang="tr-TR" altLang="tr-TR" sz="2400" dirty="0">
                <a:solidFill>
                  <a:srgbClr val="FF0000"/>
                </a:solidFill>
              </a:rPr>
              <a:t>Tükenmişlik sorununun çözümü, </a:t>
            </a:r>
          </a:p>
          <a:p>
            <a:pPr eaLnBrk="1" hangingPunct="1">
              <a:lnSpc>
                <a:spcPct val="80000"/>
              </a:lnSpc>
              <a:buFontTx/>
              <a:buNone/>
            </a:pPr>
            <a:r>
              <a:rPr lang="tr-TR" altLang="tr-TR" sz="2400" dirty="0">
                <a:solidFill>
                  <a:srgbClr val="FF0000"/>
                </a:solidFill>
              </a:rPr>
              <a:t>kurumsal amaçlarla çalışanların amaçlarının ortak hedefler doğrultusunda </a:t>
            </a:r>
          </a:p>
          <a:p>
            <a:pPr eaLnBrk="1" hangingPunct="1">
              <a:lnSpc>
                <a:spcPct val="80000"/>
              </a:lnSpc>
              <a:buFontTx/>
              <a:buNone/>
            </a:pPr>
            <a:r>
              <a:rPr lang="tr-TR" altLang="tr-TR" sz="2400" dirty="0">
                <a:solidFill>
                  <a:srgbClr val="FF0000"/>
                </a:solidFill>
              </a:rPr>
              <a:t>bütünleştirilmesiyle sağlanabilir</a:t>
            </a:r>
            <a:r>
              <a:rPr lang="tr-TR" altLang="tr-TR" sz="2400" dirty="0"/>
              <a:t>.</a:t>
            </a:r>
          </a:p>
        </p:txBody>
      </p:sp>
      <p:sp>
        <p:nvSpPr>
          <p:cNvPr id="2" name="Yuvarlatılmış Dikdörtgen 1"/>
          <p:cNvSpPr/>
          <p:nvPr/>
        </p:nvSpPr>
        <p:spPr>
          <a:xfrm>
            <a:off x="3168055" y="297282"/>
            <a:ext cx="5305385" cy="747747"/>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tr-TR" altLang="tr-TR" sz="4000" b="1" dirty="0">
                <a:solidFill>
                  <a:schemeClr val="tx1"/>
                </a:solidFill>
              </a:rPr>
              <a:t>Sonuç Olarak</a:t>
            </a:r>
            <a:endParaRPr lang="tr-TR" sz="4000" b="1" dirty="0">
              <a:solidFill>
                <a:schemeClr val="tx1"/>
              </a:solidFill>
            </a:endParaRPr>
          </a:p>
        </p:txBody>
      </p:sp>
    </p:spTree>
    <p:extLst>
      <p:ext uri="{BB962C8B-B14F-4D97-AF65-F5344CB8AC3E}">
        <p14:creationId xmlns:p14="http://schemas.microsoft.com/office/powerpoint/2010/main" val="2620184106"/>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endParaRPr lang="tr-TR"/>
          </a:p>
        </p:txBody>
      </p:sp>
      <p:sp>
        <p:nvSpPr>
          <p:cNvPr id="3" name="İçerik Yer Tutucusu 2"/>
          <p:cNvSpPr>
            <a:spLocks noGrp="1"/>
          </p:cNvSpPr>
          <p:nvPr>
            <p:ph idx="1"/>
          </p:nvPr>
        </p:nvSpPr>
        <p:spPr/>
        <p:txBody>
          <a:bodyPr/>
          <a:lstStyle/>
          <a:p>
            <a:pPr marL="0" indent="0" algn="ctr">
              <a:buNone/>
            </a:pPr>
            <a:endParaRPr lang="tr-TR" dirty="0" smtClean="0"/>
          </a:p>
          <a:p>
            <a:pPr marL="0" indent="0" algn="ctr">
              <a:buNone/>
            </a:pPr>
            <a:endParaRPr lang="tr-TR" dirty="0"/>
          </a:p>
          <a:p>
            <a:pPr marL="0" indent="0" algn="ctr">
              <a:buNone/>
            </a:pPr>
            <a:endParaRPr lang="tr-TR" dirty="0" smtClean="0"/>
          </a:p>
          <a:p>
            <a:pPr marL="0" indent="0" algn="ctr">
              <a:buNone/>
            </a:pPr>
            <a:endParaRPr lang="tr-TR" dirty="0"/>
          </a:p>
          <a:p>
            <a:pPr marL="0" indent="0" algn="ctr">
              <a:buNone/>
            </a:pPr>
            <a:r>
              <a:rPr lang="tr-TR" smtClean="0"/>
              <a:t>6698 </a:t>
            </a:r>
            <a:r>
              <a:rPr lang="tr-TR" dirty="0"/>
              <a:t>sayılı KVKK gereği; hazırlayan kişilerin bilgileri sunumlardan kaldırılmıştır</a:t>
            </a:r>
            <a:r>
              <a:rPr lang="tr-TR"/>
              <a:t>. </a:t>
            </a:r>
            <a:endParaRPr lang="tr-TR" smtClean="0"/>
          </a:p>
          <a:p>
            <a:pPr marL="0" indent="0" algn="ctr">
              <a:buNone/>
            </a:pPr>
            <a:r>
              <a:rPr lang="tr-TR" smtClean="0"/>
              <a:t>Bilgi </a:t>
            </a:r>
            <a:r>
              <a:rPr lang="tr-TR" dirty="0"/>
              <a:t>İçin: 232 248 33 21 </a:t>
            </a:r>
          </a:p>
          <a:p>
            <a:endParaRPr lang="tr-TR" dirty="0"/>
          </a:p>
        </p:txBody>
      </p:sp>
    </p:spTree>
    <p:extLst>
      <p:ext uri="{BB962C8B-B14F-4D97-AF65-F5344CB8AC3E}">
        <p14:creationId xmlns:p14="http://schemas.microsoft.com/office/powerpoint/2010/main" val="87662175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ageCurlDouble"/>
      </p:transition>
    </mc:Choice>
    <mc:Fallback>
      <p:transition spd="slow">
        <p:fade/>
      </p:transition>
    </mc:Fallback>
  </mc:AlternateContent>
</p:sld>
</file>

<file path=ppt/theme/theme1.xml><?xml version="1.0" encoding="utf-8"?>
<a:theme xmlns:a="http://schemas.openxmlformats.org/drawingml/2006/main" name="Duman">
  <a:themeElements>
    <a:clrScheme name="Duman">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Duma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uma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990</TotalTime>
  <Words>1479</Words>
  <Application>Microsoft Office PowerPoint</Application>
  <PresentationFormat>Özel</PresentationFormat>
  <Paragraphs>255</Paragraphs>
  <Slides>47</Slides>
  <Notes>8</Notes>
  <HiddenSlides>0</HiddenSlides>
  <MMClips>2</MMClips>
  <ScaleCrop>false</ScaleCrop>
  <HeadingPairs>
    <vt:vector size="4" baseType="variant">
      <vt:variant>
        <vt:lpstr>Tema</vt:lpstr>
      </vt:variant>
      <vt:variant>
        <vt:i4>1</vt:i4>
      </vt:variant>
      <vt:variant>
        <vt:lpstr>Slayt Başlıkları</vt:lpstr>
      </vt:variant>
      <vt:variant>
        <vt:i4>47</vt:i4>
      </vt:variant>
    </vt:vector>
  </HeadingPairs>
  <TitlesOfParts>
    <vt:vector size="48" baseType="lpstr">
      <vt:lpstr>Duman</vt:lpstr>
      <vt:lpstr>TÜKENMİŞLİK SENDROMU</vt:lpstr>
      <vt:lpstr>PowerPoint Sunusu</vt:lpstr>
      <vt:lpstr>PowerPoint Sunusu</vt:lpstr>
      <vt:lpstr>Tükenmişlik Sendromu Nedir? </vt:lpstr>
      <vt:lpstr>Tükenmişlik Kavramı</vt:lpstr>
      <vt:lpstr>PowerPoint Sunusu</vt:lpstr>
      <vt:lpstr>PowerPoint Sunusu</vt:lpstr>
      <vt:lpstr>PowerPoint Sunusu</vt:lpstr>
      <vt:lpstr>PowerPoint Sunusu</vt:lpstr>
      <vt:lpstr>Yapılan Çalışmalardan Çıkardığımız Bazı Sonuçlar: </vt:lpstr>
      <vt:lpstr>  Tükenmişliğin Evreleri</vt:lpstr>
      <vt:lpstr>PowerPoint Sunusu</vt:lpstr>
      <vt:lpstr>PowerPoint Sunusu</vt:lpstr>
      <vt:lpstr>PowerPoint Sunusu</vt:lpstr>
      <vt:lpstr>Tükenmişlik Sendromunun Belirtileri</vt:lpstr>
      <vt:lpstr>Tükenmişlik Sendromunun Belirtileri</vt:lpstr>
      <vt:lpstr>Tükenmişlik Sendromunun Belirtileri</vt:lpstr>
      <vt:lpstr>Tükenmişlik Sendromunun Belirtileri</vt:lpstr>
      <vt:lpstr>Tükenmişlik Sendromunun Nedenleri</vt:lpstr>
      <vt:lpstr>Tükenmişlik Sendromunun Nedenleri</vt:lpstr>
      <vt:lpstr>Tükenmişliğin Bireysel Sonuçları</vt:lpstr>
      <vt:lpstr>PowerPoint Sunusu</vt:lpstr>
      <vt:lpstr>     Tükenmişlik Engellenebilir mi?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MoTuN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TÜKENMİŞLİK SENDROMU</dc:title>
  <dc:creator>Alattin Aydoğdu</dc:creator>
  <cp:lastModifiedBy>Ruhiye TARGAY</cp:lastModifiedBy>
  <cp:revision>271</cp:revision>
  <dcterms:created xsi:type="dcterms:W3CDTF">2014-05-25T08:21:34Z</dcterms:created>
  <dcterms:modified xsi:type="dcterms:W3CDTF">2022-01-04T13:38:28Z</dcterms:modified>
</cp:coreProperties>
</file>