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799DB-E7D9-4903-AE33-787B54472DDF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E308D-F201-4C6B-AE74-FCF1F21F4E5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3008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AMR büyük bir sorundur.</a:t>
            </a:r>
            <a:r>
              <a:rPr lang="tr-TR" baseline="0" dirty="0" smtClean="0"/>
              <a:t> WHO, Obama vurgu yaptı. Global stratejik eylem planı 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EDFB3-6D17-4622-8F3D-AA4D7B726ADA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13584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Ses kısıklığı başa alınacak. 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3EDFB3-6D17-4622-8F3D-AA4D7B726ADA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49462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F985E2-58B2-4E93-A1A8-7CE1D101BC2E}" type="slidenum">
              <a:rPr lang="tr-TR" smtClean="0"/>
              <a:pPr>
                <a:defRPr/>
              </a:pPr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9266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7300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  <p:pic>
        <p:nvPicPr>
          <p:cNvPr id="1026" name="Picture 2" descr="C:\Users\pc\Desktop\saglik_bakanligi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8" y="0"/>
            <a:ext cx="1130656" cy="110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12 Dikdörtgen"/>
          <p:cNvSpPr/>
          <p:nvPr userDrawn="1"/>
        </p:nvSpPr>
        <p:spPr>
          <a:xfrm flipV="1">
            <a:off x="1331640" y="908150"/>
            <a:ext cx="7362564" cy="12959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69941"/>
            <a:ext cx="899592" cy="67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1959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8850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7314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2651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3960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4472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7097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8716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67967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211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BAFBE-B512-4C01-9EF7-97CCF6D8C8E3}" type="datetimeFigureOut">
              <a:rPr lang="tr-TR" smtClean="0"/>
              <a:t>06.01.2017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BFC94-D788-4FDB-A762-BA26FB260A8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936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afp.org/afp/20090301/383-s1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afp.org/afp/20090301/383-s1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1556791"/>
            <a:ext cx="7772400" cy="1800201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+mn-lt"/>
              </a:rPr>
              <a:t>GRUP A STREPTOKOK </a:t>
            </a:r>
            <a:br>
              <a:rPr lang="tr-TR" b="1" dirty="0" smtClean="0">
                <a:solidFill>
                  <a:srgbClr val="FF0000"/>
                </a:solidFill>
                <a:latin typeface="+mn-lt"/>
              </a:rPr>
            </a:br>
            <a:r>
              <a:rPr lang="tr-TR" b="1" dirty="0" smtClean="0">
                <a:solidFill>
                  <a:srgbClr val="FF0000"/>
                </a:solidFill>
                <a:latin typeface="+mn-lt"/>
              </a:rPr>
              <a:t>AKUT FARENJİT TANI VE TEDAVİ</a:t>
            </a:r>
            <a:endParaRPr lang="tr-TR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642" y="3356992"/>
            <a:ext cx="3856174" cy="324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pc\Desktop\saglik_bakanligi 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7763"/>
            <a:ext cx="1512168" cy="145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087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772816"/>
            <a:ext cx="8568952" cy="4205058"/>
          </a:xfrm>
        </p:spPr>
        <p:txBody>
          <a:bodyPr/>
          <a:lstStyle/>
          <a:p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  <a:ea typeface="Calibri"/>
              </a:rPr>
              <a:t>Akut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  <a:ea typeface="Calibri"/>
              </a:rPr>
              <a:t>farenjit </a:t>
            </a:r>
            <a:r>
              <a:rPr lang="tr-TR" sz="2400" dirty="0" smtClean="0">
                <a:latin typeface="Candara" pitchFamily="34" charset="0"/>
                <a:ea typeface="Calibri"/>
              </a:rPr>
              <a:t>dünyada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  <a:ea typeface="Calibri"/>
              </a:rPr>
              <a:t>üst solunum yolu enfeksiyonları </a:t>
            </a:r>
            <a:r>
              <a:rPr lang="tr-TR" sz="2400" dirty="0">
                <a:latin typeface="Candara" pitchFamily="34" charset="0"/>
                <a:ea typeface="Calibri"/>
              </a:rPr>
              <a:t>içinde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  <a:ea typeface="Calibri"/>
              </a:rPr>
              <a:t>en sık </a:t>
            </a:r>
            <a:r>
              <a:rPr lang="tr-TR" sz="2400" dirty="0">
                <a:latin typeface="Candara" pitchFamily="34" charset="0"/>
                <a:ea typeface="Calibri"/>
              </a:rPr>
              <a:t>olarak gözlenen klinik </a:t>
            </a:r>
            <a:r>
              <a:rPr lang="tr-TR" sz="2400" dirty="0" smtClean="0">
                <a:latin typeface="Candara" pitchFamily="34" charset="0"/>
                <a:ea typeface="Calibri"/>
              </a:rPr>
              <a:t>tablodur.</a:t>
            </a:r>
          </a:p>
          <a:p>
            <a:pPr marL="0" indent="0">
              <a:buNone/>
            </a:pPr>
            <a:endParaRPr lang="tr-TR" sz="2400" dirty="0" smtClean="0">
              <a:latin typeface="Candara" pitchFamily="34" charset="0"/>
              <a:ea typeface="Calibri"/>
            </a:endParaRPr>
          </a:p>
          <a:p>
            <a:r>
              <a:rPr lang="tr-TR" sz="2400" dirty="0">
                <a:latin typeface="Candara" pitchFamily="34" charset="0"/>
                <a:ea typeface="Calibri"/>
              </a:rPr>
              <a:t>Sadece ABD’de her yıl 10 milyondan fazla akut farenjit şikâyeti ile başvuru </a:t>
            </a:r>
            <a:r>
              <a:rPr lang="tr-TR" sz="2400" dirty="0" smtClean="0">
                <a:latin typeface="Candara" pitchFamily="34" charset="0"/>
                <a:ea typeface="Calibri"/>
              </a:rPr>
              <a:t>olmaktadır.</a:t>
            </a:r>
          </a:p>
          <a:p>
            <a:pPr marL="0" indent="0">
              <a:buNone/>
            </a:pPr>
            <a:endParaRPr lang="tr-TR" sz="2400" dirty="0" smtClean="0">
              <a:latin typeface="Candara" pitchFamily="34" charset="0"/>
              <a:ea typeface="Calibri"/>
            </a:endParaRPr>
          </a:p>
          <a:p>
            <a:r>
              <a:rPr lang="tr-TR" sz="2400" dirty="0">
                <a:latin typeface="Candara" pitchFamily="34" charset="0"/>
              </a:rPr>
              <a:t>Akut </a:t>
            </a:r>
            <a:r>
              <a:rPr lang="tr-TR" sz="2400" dirty="0" err="1">
                <a:latin typeface="Candara" pitchFamily="34" charset="0"/>
              </a:rPr>
              <a:t>farenjite</a:t>
            </a:r>
            <a:r>
              <a:rPr lang="tr-TR" sz="2400" dirty="0">
                <a:latin typeface="Candara" pitchFamily="34" charset="0"/>
              </a:rPr>
              <a:t> neden olan etkenler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çoğunlukla </a:t>
            </a:r>
            <a:r>
              <a:rPr lang="tr-TR" sz="2400" dirty="0" err="1">
                <a:solidFill>
                  <a:srgbClr val="FF0000"/>
                </a:solidFill>
                <a:latin typeface="Candara" pitchFamily="34" charset="0"/>
              </a:rPr>
              <a:t>viral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 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(% 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70 - 85) </a:t>
            </a:r>
            <a:r>
              <a:rPr lang="tr-TR" sz="2400" dirty="0" smtClean="0">
                <a:latin typeface="Candara" pitchFamily="34" charset="0"/>
              </a:rPr>
              <a:t>kökenlidir</a:t>
            </a:r>
            <a:r>
              <a:rPr lang="tr-TR" sz="2400" dirty="0">
                <a:latin typeface="Candara" pitchFamily="34" charset="0"/>
              </a:rPr>
              <a:t>.</a:t>
            </a:r>
            <a:endParaRPr lang="tr-TR" sz="2400" dirty="0" smtClean="0">
              <a:latin typeface="Candara" pitchFamily="34" charset="0"/>
            </a:endParaRPr>
          </a:p>
          <a:p>
            <a:endParaRPr lang="tr-TR" sz="2400" dirty="0" smtClean="0">
              <a:latin typeface="Candara" pitchFamily="34" charset="0"/>
            </a:endParaRPr>
          </a:p>
          <a:p>
            <a:endParaRPr lang="tr-TR" sz="24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1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995120" cy="508918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  <a:latin typeface="+mn-lt"/>
              </a:rPr>
              <a:t>VİRAL ETKENLER</a:t>
            </a:r>
            <a:endParaRPr lang="tr-TR" sz="3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71600" y="1628800"/>
            <a:ext cx="6563072" cy="4525963"/>
          </a:xfrm>
        </p:spPr>
        <p:txBody>
          <a:bodyPr/>
          <a:lstStyle/>
          <a:p>
            <a:r>
              <a:rPr lang="tr-TR" sz="2400" dirty="0" err="1">
                <a:latin typeface="Candara" pitchFamily="34" charset="0"/>
              </a:rPr>
              <a:t>Rhinovirus</a:t>
            </a:r>
            <a:r>
              <a:rPr lang="tr-TR" sz="2400" dirty="0">
                <a:latin typeface="Candara" pitchFamily="34" charset="0"/>
              </a:rPr>
              <a:t>,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Coronavirus</a:t>
            </a:r>
            <a:r>
              <a:rPr lang="tr-TR" sz="2400" dirty="0">
                <a:latin typeface="Candara" pitchFamily="34" charset="0"/>
              </a:rPr>
              <a:t>,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err="1" smtClean="0">
                <a:solidFill>
                  <a:srgbClr val="0070C0"/>
                </a:solidFill>
                <a:latin typeface="Candara" pitchFamily="34" charset="0"/>
              </a:rPr>
              <a:t>Adenovirus</a:t>
            </a:r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, </a:t>
            </a:r>
            <a:endParaRPr lang="tr-TR" sz="2400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tr-TR" sz="2400" dirty="0" err="1" smtClean="0">
                <a:solidFill>
                  <a:srgbClr val="0070C0"/>
                </a:solidFill>
                <a:latin typeface="Candara" pitchFamily="34" charset="0"/>
              </a:rPr>
              <a:t>Herpes</a:t>
            </a:r>
            <a:r>
              <a:rPr lang="tr-TR" sz="2400" dirty="0" smtClean="0">
                <a:solidFill>
                  <a:srgbClr val="0070C0"/>
                </a:solidFill>
                <a:latin typeface="Candara" pitchFamily="34" charset="0"/>
              </a:rPr>
              <a:t> </a:t>
            </a:r>
            <a:r>
              <a:rPr lang="tr-TR" sz="2400" dirty="0" err="1">
                <a:solidFill>
                  <a:srgbClr val="0070C0"/>
                </a:solidFill>
                <a:latin typeface="Candara" pitchFamily="34" charset="0"/>
              </a:rPr>
              <a:t>Simplex</a:t>
            </a:r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 </a:t>
            </a:r>
            <a:r>
              <a:rPr lang="tr-TR" sz="2400" dirty="0" err="1">
                <a:solidFill>
                  <a:srgbClr val="0070C0"/>
                </a:solidFill>
                <a:latin typeface="Candara" pitchFamily="34" charset="0"/>
              </a:rPr>
              <a:t>virus</a:t>
            </a:r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, </a:t>
            </a:r>
            <a:endParaRPr lang="tr-TR" sz="2400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Influenza-Parainfluenza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>
                <a:latin typeface="Candara" pitchFamily="34" charset="0"/>
              </a:rPr>
              <a:t>virüs,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Coxsackie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 err="1">
                <a:latin typeface="Candara" pitchFamily="34" charset="0"/>
              </a:rPr>
              <a:t>virus</a:t>
            </a:r>
            <a:r>
              <a:rPr lang="tr-TR" sz="2400" dirty="0">
                <a:latin typeface="Candara" pitchFamily="34" charset="0"/>
              </a:rPr>
              <a:t>,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Respiratuar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 err="1">
                <a:latin typeface="Candara" pitchFamily="34" charset="0"/>
              </a:rPr>
              <a:t>Sinsitial</a:t>
            </a: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err="1">
                <a:latin typeface="Candara" pitchFamily="34" charset="0"/>
              </a:rPr>
              <a:t>virus</a:t>
            </a:r>
            <a:r>
              <a:rPr lang="tr-TR" sz="2400" dirty="0">
                <a:latin typeface="Candara" pitchFamily="34" charset="0"/>
              </a:rPr>
              <a:t>,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Ebstein-Barr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 err="1" smtClean="0">
                <a:latin typeface="Candara" pitchFamily="34" charset="0"/>
              </a:rPr>
              <a:t>Virus</a:t>
            </a:r>
            <a:r>
              <a:rPr lang="tr-TR" sz="2400" dirty="0" smtClean="0">
                <a:latin typeface="Candara" pitchFamily="34" charset="0"/>
              </a:rPr>
              <a:t>,</a:t>
            </a:r>
          </a:p>
          <a:p>
            <a:r>
              <a:rPr lang="tr-TR" sz="2400" dirty="0" err="1" smtClean="0">
                <a:latin typeface="Candara" pitchFamily="34" charset="0"/>
              </a:rPr>
              <a:t>Cytomegalovirüsler</a:t>
            </a:r>
            <a:r>
              <a:rPr lang="tr-TR" sz="2400" dirty="0" smtClean="0">
                <a:latin typeface="Candara" pitchFamily="34" charset="0"/>
              </a:rPr>
              <a:t> </a:t>
            </a:r>
            <a:endParaRPr lang="tr-TR" sz="24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9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340768"/>
            <a:ext cx="8208912" cy="5328592"/>
          </a:xfrm>
        </p:spPr>
        <p:txBody>
          <a:bodyPr/>
          <a:lstStyle/>
          <a:p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Grup A Streptokoklar (GAS</a:t>
            </a:r>
            <a:r>
              <a:rPr lang="tr-TR" sz="2400" dirty="0">
                <a:latin typeface="Candara" pitchFamily="34" charset="0"/>
              </a:rPr>
              <a:t>) ise akut </a:t>
            </a:r>
            <a:r>
              <a:rPr lang="tr-TR" sz="2400" dirty="0" err="1">
                <a:latin typeface="Candara" pitchFamily="34" charset="0"/>
              </a:rPr>
              <a:t>farenjitin</a:t>
            </a: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en sık bakteriyel 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nedenidir</a:t>
            </a:r>
            <a:r>
              <a:rPr lang="tr-TR" sz="2400" dirty="0">
                <a:latin typeface="Candara" pitchFamily="34" charset="0"/>
              </a:rPr>
              <a:t>.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smtClean="0">
                <a:solidFill>
                  <a:srgbClr val="0070C0"/>
                </a:solidFill>
                <a:latin typeface="Candara" pitchFamily="34" charset="0"/>
              </a:rPr>
              <a:t>Çocuklarda </a:t>
            </a:r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akut farenjit tablolarının % 15 ile </a:t>
            </a:r>
            <a:r>
              <a:rPr lang="tr-TR" sz="2400" dirty="0" smtClean="0">
                <a:solidFill>
                  <a:srgbClr val="0070C0"/>
                </a:solidFill>
                <a:latin typeface="Candara" pitchFamily="34" charset="0"/>
              </a:rPr>
              <a:t>30’undan, </a:t>
            </a:r>
            <a:endParaRPr lang="tr-TR" sz="2400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Y</a:t>
            </a:r>
            <a:r>
              <a:rPr lang="tr-TR" sz="2400" dirty="0" smtClean="0">
                <a:solidFill>
                  <a:srgbClr val="0070C0"/>
                </a:solidFill>
                <a:latin typeface="Candara" pitchFamily="34" charset="0"/>
              </a:rPr>
              <a:t>etişkinlerde </a:t>
            </a:r>
            <a:r>
              <a:rPr lang="tr-TR" sz="2400" dirty="0">
                <a:solidFill>
                  <a:srgbClr val="0070C0"/>
                </a:solidFill>
                <a:latin typeface="Candara" pitchFamily="34" charset="0"/>
              </a:rPr>
              <a:t>ise % 10 ile 15’inden </a:t>
            </a:r>
            <a:r>
              <a:rPr lang="tr-TR" sz="2400" dirty="0" smtClean="0">
                <a:solidFill>
                  <a:srgbClr val="0070C0"/>
                </a:solidFill>
                <a:latin typeface="Candara" pitchFamily="34" charset="0"/>
              </a:rPr>
              <a:t>sorumludur. </a:t>
            </a:r>
            <a:endParaRPr lang="tr-TR" sz="2400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tr-TR" sz="2400" dirty="0" smtClean="0">
                <a:latin typeface="Candara" pitchFamily="34" charset="0"/>
              </a:rPr>
              <a:t>Diğer </a:t>
            </a:r>
            <a:r>
              <a:rPr lang="tr-TR" sz="2400" dirty="0">
                <a:latin typeface="Candara" pitchFamily="34" charset="0"/>
              </a:rPr>
              <a:t>bakteriyel etkenler ise </a:t>
            </a:r>
            <a:r>
              <a:rPr lang="tr-TR" sz="2400" dirty="0" smtClean="0">
                <a:latin typeface="Candara" pitchFamily="34" charset="0"/>
              </a:rPr>
              <a:t>(%1-3) </a:t>
            </a:r>
          </a:p>
          <a:p>
            <a:pPr marL="0" indent="0">
              <a:buNone/>
            </a:pPr>
            <a:r>
              <a:rPr lang="tr-TR" sz="2000" dirty="0">
                <a:latin typeface="Candara" pitchFamily="34" charset="0"/>
              </a:rPr>
              <a:t> </a:t>
            </a:r>
            <a:r>
              <a:rPr lang="tr-TR" sz="2000" dirty="0" smtClean="0">
                <a:latin typeface="Candara" pitchFamily="34" charset="0"/>
              </a:rPr>
              <a:t>           -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C 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ve G grubu streptokoklar,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Corynebacterium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>
                <a:solidFill>
                  <a:schemeClr val="tx2"/>
                </a:solidFill>
                <a:latin typeface="Candara" pitchFamily="34" charset="0"/>
              </a:rPr>
              <a:t>diphtheriae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Arcanobacterium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>
                <a:solidFill>
                  <a:schemeClr val="tx2"/>
                </a:solidFill>
                <a:latin typeface="Candara" pitchFamily="34" charset="0"/>
              </a:rPr>
              <a:t>haemolyticum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Neisseria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>
                <a:solidFill>
                  <a:schemeClr val="tx2"/>
                </a:solidFill>
                <a:latin typeface="Candara" pitchFamily="34" charset="0"/>
              </a:rPr>
              <a:t>gonorrhoeae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Chlamydia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>
                <a:solidFill>
                  <a:schemeClr val="tx2"/>
                </a:solidFill>
                <a:latin typeface="Candara" pitchFamily="34" charset="0"/>
              </a:rPr>
              <a:t>pneumonia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Mycoplasma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>
                <a:solidFill>
                  <a:schemeClr val="tx2"/>
                </a:solidFill>
                <a:latin typeface="Candara" pitchFamily="34" charset="0"/>
              </a:rPr>
              <a:t>pneumonia</a:t>
            </a: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, </a:t>
            </a:r>
            <a:endParaRPr lang="tr-TR" sz="2000" dirty="0" smtClean="0">
              <a:solidFill>
                <a:schemeClr val="tx2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Fusobacterium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necrophorum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, </a:t>
            </a:r>
          </a:p>
          <a:p>
            <a:pPr marL="0" indent="0">
              <a:buNone/>
            </a:pPr>
            <a:r>
              <a:rPr lang="tr-TR" sz="2000" dirty="0">
                <a:solidFill>
                  <a:schemeClr val="tx2"/>
                </a:solidFill>
                <a:latin typeface="Candara" pitchFamily="34" charset="0"/>
              </a:rPr>
              <a:t> 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          - </a:t>
            </a:r>
            <a:r>
              <a:rPr lang="tr-TR" sz="2000" dirty="0" err="1" smtClean="0">
                <a:solidFill>
                  <a:schemeClr val="tx2"/>
                </a:solidFill>
                <a:latin typeface="Candara" pitchFamily="34" charset="0"/>
              </a:rPr>
              <a:t>Anaerop</a:t>
            </a:r>
            <a:r>
              <a:rPr lang="tr-TR" sz="2000" dirty="0" smtClean="0">
                <a:solidFill>
                  <a:schemeClr val="tx2"/>
                </a:solidFill>
                <a:latin typeface="Candara" pitchFamily="34" charset="0"/>
              </a:rPr>
              <a:t> mikroorganizmalardır</a:t>
            </a:r>
            <a:endParaRPr lang="tr-TR" sz="2000" dirty="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1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484784"/>
            <a:ext cx="8147248" cy="4641385"/>
          </a:xfrm>
        </p:spPr>
        <p:txBody>
          <a:bodyPr>
            <a:normAutofit/>
          </a:bodyPr>
          <a:lstStyle/>
          <a:p>
            <a:r>
              <a:rPr lang="tr-TR" sz="2400" dirty="0">
                <a:latin typeface="Candara" pitchFamily="34" charset="0"/>
              </a:rPr>
              <a:t>GAS </a:t>
            </a:r>
            <a:r>
              <a:rPr lang="tr-TR" sz="2400" dirty="0" smtClean="0">
                <a:latin typeface="Candara" pitchFamily="34" charset="0"/>
              </a:rPr>
              <a:t>akut </a:t>
            </a:r>
            <a:r>
              <a:rPr lang="tr-TR" sz="2400" dirty="0">
                <a:latin typeface="Candara" pitchFamily="34" charset="0"/>
              </a:rPr>
              <a:t>farenjit olguları içerisinde neden </a:t>
            </a:r>
            <a:r>
              <a:rPr lang="tr-TR" sz="2400" dirty="0" smtClean="0">
                <a:latin typeface="Candara" pitchFamily="34" charset="0"/>
              </a:rPr>
              <a:t>olduğu </a:t>
            </a: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- </a:t>
            </a:r>
            <a:r>
              <a:rPr lang="tr-TR" sz="2400" dirty="0" err="1" smtClean="0">
                <a:latin typeface="Candara" pitchFamily="34" charset="0"/>
              </a:rPr>
              <a:t>süpüratif</a:t>
            </a:r>
            <a:r>
              <a:rPr lang="tr-TR" sz="2400" dirty="0">
                <a:latin typeface="Candara" pitchFamily="34" charset="0"/>
              </a:rPr>
              <a:t>,</a:t>
            </a:r>
            <a:r>
              <a:rPr lang="tr-TR" sz="2400" dirty="0" smtClean="0">
                <a:latin typeface="Candara" pitchFamily="34" charset="0"/>
              </a:rPr>
              <a:t> </a:t>
            </a: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- özellikle </a:t>
            </a:r>
            <a:r>
              <a:rPr lang="tr-TR" sz="2400" dirty="0" err="1">
                <a:solidFill>
                  <a:srgbClr val="FF0000"/>
                </a:solidFill>
                <a:latin typeface="Candara" pitchFamily="34" charset="0"/>
              </a:rPr>
              <a:t>non-süpüratif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 komplikasyonları </a:t>
            </a:r>
            <a:endParaRPr lang="tr-TR" sz="2400" dirty="0" smtClean="0">
              <a:solidFill>
                <a:srgbClr val="FF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       * akut </a:t>
            </a:r>
            <a:r>
              <a:rPr lang="tr-TR" sz="2400" dirty="0" err="1">
                <a:latin typeface="Candara" pitchFamily="34" charset="0"/>
              </a:rPr>
              <a:t>romatizmal</a:t>
            </a:r>
            <a:r>
              <a:rPr lang="tr-TR" sz="2400" dirty="0">
                <a:latin typeface="Candara" pitchFamily="34" charset="0"/>
              </a:rPr>
              <a:t> ateş,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       * akut </a:t>
            </a:r>
            <a:r>
              <a:rPr lang="tr-TR" sz="2400" dirty="0" err="1">
                <a:latin typeface="Candara" pitchFamily="34" charset="0"/>
              </a:rPr>
              <a:t>glomerulonefrit</a:t>
            </a:r>
            <a:r>
              <a:rPr lang="tr-TR" sz="2400" dirty="0">
                <a:latin typeface="Candara" pitchFamily="34" charset="0"/>
              </a:rPr>
              <a:t> ve reaktif </a:t>
            </a:r>
            <a:r>
              <a:rPr lang="tr-TR" sz="2400" dirty="0" err="1" smtClean="0">
                <a:latin typeface="Candara" pitchFamily="34" charset="0"/>
              </a:rPr>
              <a:t>artrit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>
                <a:latin typeface="Candara" pitchFamily="34" charset="0"/>
              </a:rPr>
              <a:t>nedeni ile </a:t>
            </a:r>
            <a:r>
              <a:rPr lang="tr-TR" sz="2400" dirty="0" smtClean="0">
                <a:latin typeface="Candara" pitchFamily="34" charset="0"/>
              </a:rPr>
              <a:t>   </a:t>
            </a: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diğer </a:t>
            </a:r>
            <a:r>
              <a:rPr lang="tr-TR" sz="2400" dirty="0">
                <a:latin typeface="Candara" pitchFamily="34" charset="0"/>
              </a:rPr>
              <a:t>tüm etkenlerden farklı bir önem arz </a:t>
            </a:r>
            <a:r>
              <a:rPr lang="tr-TR" sz="2400" dirty="0" smtClean="0">
                <a:latin typeface="Candara" pitchFamily="34" charset="0"/>
              </a:rPr>
              <a:t>eder</a:t>
            </a:r>
          </a:p>
          <a:p>
            <a:r>
              <a:rPr lang="tr-TR" sz="2400" dirty="0" err="1">
                <a:latin typeface="Candara" pitchFamily="34" charset="0"/>
              </a:rPr>
              <a:t>GAS’un</a:t>
            </a:r>
            <a:r>
              <a:rPr lang="tr-TR" sz="2400" dirty="0">
                <a:latin typeface="Candara" pitchFamily="34" charset="0"/>
              </a:rPr>
              <a:t> neden olduğu akut farenjit tablosuna, özellikle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akut </a:t>
            </a:r>
            <a:r>
              <a:rPr lang="tr-TR" sz="2400" dirty="0" err="1">
                <a:solidFill>
                  <a:srgbClr val="FF0000"/>
                </a:solidFill>
                <a:latin typeface="Candara" pitchFamily="34" charset="0"/>
              </a:rPr>
              <a:t>romatizmal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 ateş komplikasyon riskinin yüksek olduğu yaş grubunda (5 – 15 yaş) </a:t>
            </a:r>
            <a:r>
              <a:rPr lang="tr-TR" sz="2400" dirty="0">
                <a:latin typeface="Candara" pitchFamily="34" charset="0"/>
              </a:rPr>
              <a:t>mutlaka tanı konmalı ve önerilen doz ve sürede antibiyotikler ile tedavi edilmelidir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89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9592" y="1600206"/>
            <a:ext cx="7787208" cy="4525963"/>
          </a:xfrm>
        </p:spPr>
        <p:txBody>
          <a:bodyPr/>
          <a:lstStyle/>
          <a:p>
            <a:r>
              <a:rPr lang="tr-TR" sz="2400" dirty="0">
                <a:latin typeface="Candara" pitchFamily="34" charset="0"/>
              </a:rPr>
              <a:t>Fakat yukarıda da belirtildiği gibi akut farenjit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en sık </a:t>
            </a:r>
            <a:r>
              <a:rPr lang="tr-TR" sz="2400" dirty="0">
                <a:latin typeface="Candara" pitchFamily="34" charset="0"/>
              </a:rPr>
              <a:t>etkenleri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tüm yaş guruplarında virüslerdir ve antibiyotik tedavisi 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gerektirmezler</a:t>
            </a:r>
            <a:r>
              <a:rPr lang="tr-TR" sz="2400" dirty="0" smtClean="0">
                <a:latin typeface="Candara" pitchFamily="34" charset="0"/>
              </a:rPr>
              <a:t>, </a:t>
            </a:r>
          </a:p>
          <a:p>
            <a:r>
              <a:rPr lang="tr-TR" sz="2400" dirty="0" smtClean="0">
                <a:latin typeface="Candara" pitchFamily="34" charset="0"/>
              </a:rPr>
              <a:t>Ayrıca </a:t>
            </a:r>
            <a:r>
              <a:rPr lang="tr-TR" sz="2400" dirty="0">
                <a:latin typeface="Candara" pitchFamily="34" charset="0"/>
              </a:rPr>
              <a:t>hekim için </a:t>
            </a:r>
            <a:r>
              <a:rPr lang="tr-TR" sz="2400" dirty="0" err="1">
                <a:latin typeface="Candara" pitchFamily="34" charset="0"/>
              </a:rPr>
              <a:t>viral</a:t>
            </a:r>
            <a:r>
              <a:rPr lang="tr-TR" sz="2400" dirty="0">
                <a:latin typeface="Candara" pitchFamily="34" charset="0"/>
              </a:rPr>
              <a:t> etken ile bakteriyel etken klinik ayrımını yapmak kolay </a:t>
            </a:r>
            <a:r>
              <a:rPr lang="tr-TR" sz="2400" dirty="0" smtClean="0">
                <a:latin typeface="Candara" pitchFamily="34" charset="0"/>
              </a:rPr>
              <a:t>olmamaktadır,  </a:t>
            </a:r>
          </a:p>
          <a:p>
            <a:r>
              <a:rPr lang="tr-TR" sz="2400" dirty="0" smtClean="0">
                <a:latin typeface="Candara" pitchFamily="34" charset="0"/>
              </a:rPr>
              <a:t>Sıklıkla </a:t>
            </a:r>
            <a:r>
              <a:rPr lang="tr-TR" sz="2400" dirty="0">
                <a:latin typeface="Candara" pitchFamily="34" charset="0"/>
              </a:rPr>
              <a:t>gereksiz antibiyotik kullanımına neden </a:t>
            </a:r>
            <a:r>
              <a:rPr lang="tr-TR" sz="2400" dirty="0" smtClean="0">
                <a:latin typeface="Candara" pitchFamily="34" charset="0"/>
              </a:rPr>
              <a:t>olmaktadır, </a:t>
            </a:r>
          </a:p>
          <a:p>
            <a:r>
              <a:rPr lang="tr-TR" sz="2400" dirty="0" smtClean="0">
                <a:latin typeface="Candara" pitchFamily="34" charset="0"/>
              </a:rPr>
              <a:t>Bu </a:t>
            </a:r>
            <a:r>
              <a:rPr lang="tr-TR" sz="2400" dirty="0">
                <a:latin typeface="Candara" pitchFamily="34" charset="0"/>
              </a:rPr>
              <a:t>durum, tüm dünyada aşırı antibiyotik kullanımı sonucunda oluşan </a:t>
            </a:r>
            <a:r>
              <a:rPr lang="tr-TR" sz="2400" dirty="0" err="1">
                <a:solidFill>
                  <a:srgbClr val="FF0000"/>
                </a:solidFill>
                <a:latin typeface="Candara" pitchFamily="34" charset="0"/>
              </a:rPr>
              <a:t>antimikrobial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 direnç krizine önemli bir katkı</a:t>
            </a: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sunmaktadır </a:t>
            </a:r>
            <a:endParaRPr lang="tr-TR" sz="24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69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71600" y="1412776"/>
            <a:ext cx="7715200" cy="4425361"/>
          </a:xfrm>
        </p:spPr>
        <p:txBody>
          <a:bodyPr>
            <a:normAutofit lnSpcReduction="10000"/>
          </a:bodyPr>
          <a:lstStyle/>
          <a:p>
            <a:r>
              <a:rPr lang="tr-TR" sz="2400" dirty="0">
                <a:latin typeface="Candara" pitchFamily="34" charset="0"/>
              </a:rPr>
              <a:t>Öncelikle </a:t>
            </a:r>
            <a:r>
              <a:rPr lang="tr-TR" sz="2400" dirty="0" err="1">
                <a:latin typeface="Candara" pitchFamily="34" charset="0"/>
              </a:rPr>
              <a:t>GAS’ların</a:t>
            </a:r>
            <a:r>
              <a:rPr lang="tr-TR" sz="2400" dirty="0">
                <a:latin typeface="Candara" pitchFamily="34" charset="0"/>
              </a:rPr>
              <a:t> neden olduğu akut farenjit tablosunun, </a:t>
            </a:r>
            <a:r>
              <a:rPr lang="tr-TR" sz="2400" dirty="0">
                <a:solidFill>
                  <a:srgbClr val="FF0000"/>
                </a:solidFill>
                <a:latin typeface="Candara" pitchFamily="34" charset="0"/>
              </a:rPr>
              <a:t>genel epidemiyolojik ve klinik özelliklerinin </a:t>
            </a:r>
            <a:r>
              <a:rPr lang="tr-TR" sz="2400" dirty="0">
                <a:latin typeface="Candara" pitchFamily="34" charset="0"/>
              </a:rPr>
              <a:t>farkında olmak </a:t>
            </a:r>
            <a:r>
              <a:rPr lang="tr-TR" sz="2400" dirty="0" smtClean="0">
                <a:latin typeface="Candara" pitchFamily="34" charset="0"/>
              </a:rPr>
              <a:t>gereklidir,</a:t>
            </a:r>
          </a:p>
          <a:p>
            <a:r>
              <a:rPr lang="tr-TR" sz="2400" dirty="0">
                <a:latin typeface="Candara" pitchFamily="34" charset="0"/>
              </a:rPr>
              <a:t>GAS akut farenjit tablosu ılıman iklimlerde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- sonbahar </a:t>
            </a:r>
            <a:r>
              <a:rPr lang="tr-TR" sz="2400" dirty="0">
                <a:latin typeface="Candara" pitchFamily="34" charset="0"/>
              </a:rPr>
              <a:t>sonu,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- kış </a:t>
            </a:r>
            <a:r>
              <a:rPr lang="tr-TR" sz="2400" dirty="0">
                <a:latin typeface="Candara" pitchFamily="34" charset="0"/>
              </a:rPr>
              <a:t>ve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- ilkbahar </a:t>
            </a:r>
            <a:r>
              <a:rPr lang="tr-TR" sz="2400" dirty="0">
                <a:latin typeface="Candara" pitchFamily="34" charset="0"/>
              </a:rPr>
              <a:t>başlangıç döneminde saha sık </a:t>
            </a:r>
            <a:r>
              <a:rPr lang="tr-TR" sz="2400" dirty="0" smtClean="0">
                <a:latin typeface="Candara" pitchFamily="34" charset="0"/>
              </a:rPr>
              <a:t>görülür, </a:t>
            </a:r>
          </a:p>
          <a:p>
            <a:r>
              <a:rPr lang="tr-TR" sz="2400" dirty="0" smtClean="0">
                <a:latin typeface="Candara" pitchFamily="34" charset="0"/>
              </a:rPr>
              <a:t>Bu </a:t>
            </a:r>
            <a:r>
              <a:rPr lang="tr-TR" sz="2400" dirty="0">
                <a:latin typeface="Candara" pitchFamily="34" charset="0"/>
              </a:rPr>
              <a:t>tablo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 smtClean="0">
                <a:latin typeface="Candara" pitchFamily="34" charset="0"/>
              </a:rPr>
              <a:t>              - boğaz </a:t>
            </a:r>
            <a:r>
              <a:rPr lang="tr-TR" sz="2400" dirty="0">
                <a:latin typeface="Candara" pitchFamily="34" charset="0"/>
              </a:rPr>
              <a:t>ağrısı (genellikle ani başlangıçlı),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- yutma </a:t>
            </a:r>
            <a:r>
              <a:rPr lang="tr-TR" sz="2400" dirty="0">
                <a:latin typeface="Candara" pitchFamily="34" charset="0"/>
              </a:rPr>
              <a:t>güçlüğü ve </a:t>
            </a:r>
            <a:endParaRPr lang="tr-TR" sz="24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- ateş </a:t>
            </a:r>
            <a:r>
              <a:rPr lang="tr-TR" sz="2400" dirty="0">
                <a:latin typeface="Candara" pitchFamily="34" charset="0"/>
              </a:rPr>
              <a:t>şikâyetleri ile </a:t>
            </a:r>
            <a:r>
              <a:rPr lang="tr-TR" sz="2400" dirty="0" smtClean="0">
                <a:latin typeface="Candara" pitchFamily="34" charset="0"/>
              </a:rPr>
              <a:t>başlar, </a:t>
            </a:r>
          </a:p>
          <a:p>
            <a:pPr marL="0" indent="0">
              <a:buNone/>
            </a:pPr>
            <a:endParaRPr lang="tr-TR" sz="20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tr-T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04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954070"/>
              </p:ext>
            </p:extLst>
          </p:nvPr>
        </p:nvGraphicFramePr>
        <p:xfrm>
          <a:off x="755576" y="1196752"/>
          <a:ext cx="7920880" cy="5543525"/>
        </p:xfrm>
        <a:graphic>
          <a:graphicData uri="http://schemas.openxmlformats.org/drawingml/2006/table">
            <a:tbl>
              <a:tblPr firstRow="1" firstCol="1" bandRow="1"/>
              <a:tblGrid>
                <a:gridCol w="1684313"/>
                <a:gridCol w="6236567"/>
              </a:tblGrid>
              <a:tr h="3250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Etken 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Epidemiyolojik ve klinik özellikler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907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GAS</a:t>
                      </a:r>
                      <a:endParaRPr lang="tr-TR" sz="1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Boğaz ağrısı (ani başlangıç)</a:t>
                      </a:r>
                      <a:endParaRPr lang="tr-TR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5-15 yaş</a:t>
                      </a:r>
                      <a:endParaRPr lang="tr-TR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Ateş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Yutma güçlüğü</a:t>
                      </a:r>
                      <a:endParaRPr lang="tr-TR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Baş ağrısı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Bulantı, kusma, karın ağrısı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Tonsillofarengeal</a:t>
                      </a: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inflamasyon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Yamalı, düzensiz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tonsillofarengeal</a:t>
                      </a: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inflamasyon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Yumuşak damak üzerinde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peteşi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Hassas, ağrılı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anterior</a:t>
                      </a: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servikal</a:t>
                      </a: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lenfadenit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Kış ve erken bahar dönemi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GAS farenjit temas öyküsü 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Kızıl </a:t>
                      </a:r>
                      <a:r>
                        <a:rPr lang="tr-TR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döküntüsü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64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Virüsler</a:t>
                      </a:r>
                      <a:endParaRPr lang="tr-TR" sz="1600" b="1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Öksürük </a:t>
                      </a:r>
                      <a:endParaRPr lang="tr-TR" sz="16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just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Ses kısıklığı</a:t>
                      </a:r>
                      <a:endParaRPr lang="tr-TR" sz="16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Konjonktivit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Burun akıntısı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İshal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Ülseratif</a:t>
                      </a:r>
                      <a:r>
                        <a:rPr lang="tr-TR" sz="16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stomatit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Viral</a:t>
                      </a:r>
                      <a:r>
                        <a:rPr lang="tr-TR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döküntü </a:t>
                      </a:r>
                      <a:endParaRPr lang="tr-T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66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116604"/>
              </p:ext>
            </p:extLst>
          </p:nvPr>
        </p:nvGraphicFramePr>
        <p:xfrm>
          <a:off x="1187624" y="1484785"/>
          <a:ext cx="7488833" cy="1728191"/>
        </p:xfrm>
        <a:graphic>
          <a:graphicData uri="http://schemas.openxmlformats.org/drawingml/2006/table">
            <a:tbl>
              <a:tblPr/>
              <a:tblGrid>
                <a:gridCol w="1272429"/>
                <a:gridCol w="1175843"/>
                <a:gridCol w="1147149"/>
                <a:gridCol w="1152797"/>
                <a:gridCol w="1337682"/>
                <a:gridCol w="1402933"/>
              </a:tblGrid>
              <a:tr h="1060336"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AİLE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HEKİMİ</a:t>
                      </a: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Toplam protokol sayısı</a:t>
                      </a:r>
                    </a:p>
                    <a:p>
                      <a:pPr algn="ctr" fontAlgn="ctr"/>
                      <a:endParaRPr lang="tr-TR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Protokol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Sayısı</a:t>
                      </a: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Protokol</a:t>
                      </a:r>
                      <a:r>
                        <a:rPr lang="tr-TR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Yüzdesi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Antibiyotik Reçete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Sayısı</a:t>
                      </a: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Antibiyotik </a:t>
                      </a: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Reçete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Yüzdesi %</a:t>
                      </a:r>
                    </a:p>
                  </a:txBody>
                  <a:tcPr marL="7735" marR="7735" marT="77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488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235.291.427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39.193.179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16,7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21.715.728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61,51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367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225.022.717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37.431.157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16,6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20.463.643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59,64</a:t>
                      </a:r>
                    </a:p>
                  </a:txBody>
                  <a:tcPr marL="7735" marR="7735" marT="773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876248"/>
              </p:ext>
            </p:extLst>
          </p:nvPr>
        </p:nvGraphicFramePr>
        <p:xfrm>
          <a:off x="1187622" y="3573016"/>
          <a:ext cx="7488833" cy="2886290"/>
        </p:xfrm>
        <a:graphic>
          <a:graphicData uri="http://schemas.openxmlformats.org/drawingml/2006/table">
            <a:tbl>
              <a:tblPr/>
              <a:tblGrid>
                <a:gridCol w="1296146"/>
                <a:gridCol w="1379257"/>
                <a:gridCol w="1489632"/>
                <a:gridCol w="1661899"/>
                <a:gridCol w="1661899"/>
              </a:tblGrid>
              <a:tr h="8537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AİLE HEKİMİ</a:t>
                      </a:r>
                    </a:p>
                  </a:txBody>
                  <a:tcPr marL="6266" marR="6266" marT="626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Yaş Grubu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Protokol Sayısı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Antibiyotik </a:t>
                      </a: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Reçete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Sayısı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r>
                        <a:rPr lang="tr-TR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Tonsillofarenjit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Antibiyotik</a:t>
                      </a:r>
                      <a:r>
                        <a:rPr lang="tr-TR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Reçete </a:t>
                      </a:r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Yüzdesi %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5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2014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0-3 Yaş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5.299.955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3.060.019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62,23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5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4-17 Yaş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13.108.385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7.695.557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68,23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7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 ve Üstü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20.768.037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10.952.073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57,34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5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0-3 Yaş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4.811.805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2.758.132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61,12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5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4-17 Yaş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12.005.045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6.986.217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66,51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7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 ve Üstü</a:t>
                      </a:r>
                    </a:p>
                  </a:txBody>
                  <a:tcPr marL="6266" marR="6266" marT="62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20.562.105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10.685.445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0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55,51</a:t>
                      </a:r>
                    </a:p>
                  </a:txBody>
                  <a:tcPr marL="6266" marR="6266" marT="626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Metin kutusu 2"/>
          <p:cNvSpPr txBox="1"/>
          <p:nvPr/>
        </p:nvSpPr>
        <p:spPr>
          <a:xfrm>
            <a:off x="5235811" y="6515261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solidFill>
                  <a:srgbClr val="FF0000"/>
                </a:solidFill>
              </a:rPr>
              <a:t>Kaynak: Reçete Bilgi Sistemi, 2016</a:t>
            </a:r>
            <a:endParaRPr lang="tr-T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50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8098"/>
          </a:xfrm>
        </p:spPr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7282436"/>
              </p:ext>
            </p:extLst>
          </p:nvPr>
        </p:nvGraphicFramePr>
        <p:xfrm>
          <a:off x="323528" y="1196752"/>
          <a:ext cx="4248472" cy="5121244"/>
        </p:xfrm>
        <a:graphic>
          <a:graphicData uri="http://schemas.openxmlformats.org/drawingml/2006/table">
            <a:tbl>
              <a:tblPr/>
              <a:tblGrid>
                <a:gridCol w="581245"/>
                <a:gridCol w="1817543"/>
                <a:gridCol w="967926"/>
                <a:gridCol w="881758"/>
              </a:tblGrid>
              <a:tr h="48828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AİLE HEKİMİ 2014 </a:t>
                      </a:r>
                      <a:r>
                        <a:rPr lang="tr-TR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YILI</a:t>
                      </a:r>
                    </a:p>
                    <a:p>
                      <a:pPr algn="ctr" fontAlgn="ctr"/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9175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Yaş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Grubu</a:t>
                      </a: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(yıl)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ATC Açıklama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J01 Kalem Sayısı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171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0-3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amoxicillin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and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enzyme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inhibitor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64,5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1.486.918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cefdinir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13,4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309.064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cefixime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8,3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192.651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clarithromycin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8,1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185.142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cefuroxime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5,7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129.788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171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4-17</a:t>
                      </a:r>
                      <a:endParaRPr lang="tr-TR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amoxicillin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and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enzyme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inhibitor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68,4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3.984.854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cefdinir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12,2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708.591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cefuroxime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7,6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445.563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clarithromycin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361.068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cefixime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5,6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325.684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171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≥18 </a:t>
                      </a:r>
                      <a:endParaRPr lang="tr-TR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amoxicillin and enzyme inhibitor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56,4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4.203.174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cefuroxime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18,3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1.366.376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cefdinir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13,5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1.008.001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clarithromycin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6,2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464.977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58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cefalexin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5,6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414.858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71730"/>
              </p:ext>
            </p:extLst>
          </p:nvPr>
        </p:nvGraphicFramePr>
        <p:xfrm>
          <a:off x="4644008" y="1196753"/>
          <a:ext cx="4392487" cy="5121427"/>
        </p:xfrm>
        <a:graphic>
          <a:graphicData uri="http://schemas.openxmlformats.org/drawingml/2006/table">
            <a:tbl>
              <a:tblPr/>
              <a:tblGrid>
                <a:gridCol w="600947"/>
                <a:gridCol w="1879154"/>
                <a:gridCol w="983207"/>
                <a:gridCol w="929179"/>
              </a:tblGrid>
              <a:tr h="488467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tr-TR" sz="16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AİLE HEKİMİ 2015 </a:t>
                      </a:r>
                      <a:r>
                        <a:rPr lang="tr-TR" sz="16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YILI</a:t>
                      </a:r>
                    </a:p>
                    <a:p>
                      <a:pPr algn="ctr" fontAlgn="ctr"/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57378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Yaş </a:t>
                      </a:r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Grubu</a:t>
                      </a:r>
                    </a:p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(yıl)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ATC Açıklama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J01 Kalem Sayısı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48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0-3</a:t>
                      </a:r>
                      <a:endParaRPr lang="tr-TR" sz="1400" b="1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amoxicillin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and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enzyme</a:t>
                      </a:r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inhibitor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62,6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1.342.223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cefdinir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14,1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302.399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clarithromycin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9,4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202.272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cefixime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8,3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178.583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azithromycin</a:t>
                      </a:r>
                      <a:endParaRPr lang="tr-TR" sz="14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5,6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"/>
                        </a:rPr>
                        <a:t>120.146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48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4-17</a:t>
                      </a:r>
                      <a:endParaRPr lang="tr-TR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amoxicillin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and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enzyme</a:t>
                      </a:r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inhibitor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68,6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3.713.773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cefdinir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12,4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669.965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clarithromycin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7,1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384.040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cefuroxime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334.001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cefixime</a:t>
                      </a:r>
                      <a:endParaRPr lang="tr-TR" sz="14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5,7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314.332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48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≥18 </a:t>
                      </a:r>
                      <a:endParaRPr lang="tr-TR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amoxicillin and enzyme inhibitor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59,2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4.281.437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cefuroxime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15,4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1.111.473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cefdinir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12,9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937.819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clarithromycin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7,4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532.980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4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cefixime</a:t>
                      </a:r>
                      <a:endParaRPr lang="tr-TR" sz="14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5,1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364.304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Metin kutusu 7"/>
          <p:cNvSpPr txBox="1"/>
          <p:nvPr/>
        </p:nvSpPr>
        <p:spPr>
          <a:xfrm>
            <a:off x="5235811" y="6515261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solidFill>
                  <a:srgbClr val="FF0000"/>
                </a:solidFill>
              </a:rPr>
              <a:t>Kaynak: Reçete Bilgi Sistemi, 2016</a:t>
            </a:r>
            <a:endParaRPr lang="tr-T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24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İçerik Yer Tutucus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2834709"/>
              </p:ext>
            </p:extLst>
          </p:nvPr>
        </p:nvGraphicFramePr>
        <p:xfrm>
          <a:off x="755576" y="404664"/>
          <a:ext cx="7897794" cy="5782599"/>
        </p:xfrm>
        <a:graphic>
          <a:graphicData uri="http://schemas.openxmlformats.org/drawingml/2006/table">
            <a:tbl>
              <a:tblPr/>
              <a:tblGrid>
                <a:gridCol w="1015429"/>
                <a:gridCol w="5641281"/>
                <a:gridCol w="1241084"/>
              </a:tblGrid>
              <a:tr h="1005382">
                <a:tc gridSpan="3">
                  <a:txBody>
                    <a:bodyPr/>
                    <a:lstStyle/>
                    <a:p>
                      <a:pPr algn="ctr" fontAlgn="ctr"/>
                      <a:endParaRPr lang="tr-TR" sz="1200" b="1" i="0" u="none" strike="noStrike" dirty="0" smtClean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84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Yaş </a:t>
                      </a:r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Grubu</a:t>
                      </a:r>
                    </a:p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(yıl)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Antibiyotikler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9059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3-17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Dar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spektrumlu penisilin </a:t>
                      </a:r>
                    </a:p>
                    <a:p>
                      <a:pPr algn="l" fontAlgn="b"/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</a:p>
                    <a:p>
                      <a:pPr algn="l" fontAlgn="b"/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* Penisilin V veya Penisilin G</a:t>
                      </a:r>
                    </a:p>
                    <a:p>
                      <a:pPr algn="l" fontAlgn="b"/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*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Amoksisilin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</a:t>
                      </a:r>
                    </a:p>
                    <a:p>
                      <a:pPr algn="ctr" fontAlgn="b"/>
                      <a:endParaRPr lang="tr-TR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727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Makrolid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(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eritromisin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klaritromisin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veya 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azitromisin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4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veya 3. kuşak 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sefalosporin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34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kuşak 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sefalosporin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86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Amoksisilin</a:t>
                      </a:r>
                      <a:r>
                        <a:rPr lang="tr-TR" sz="20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-klavulanik</a:t>
                      </a:r>
                      <a:r>
                        <a:rPr lang="tr-TR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asit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Metin kutusu 8"/>
          <p:cNvSpPr txBox="1"/>
          <p:nvPr/>
        </p:nvSpPr>
        <p:spPr>
          <a:xfrm>
            <a:off x="3995936" y="6316707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err="1" smtClean="0">
                <a:solidFill>
                  <a:srgbClr val="FF0000"/>
                </a:solidFill>
              </a:rPr>
              <a:t>Dooling</a:t>
            </a:r>
            <a:r>
              <a:rPr lang="tr-TR" sz="1400" dirty="0" smtClean="0">
                <a:solidFill>
                  <a:srgbClr val="FF0000"/>
                </a:solidFill>
              </a:rPr>
              <a:t> KL et al. JAMA </a:t>
            </a:r>
            <a:r>
              <a:rPr lang="tr-TR" sz="1400" dirty="0" err="1" smtClean="0">
                <a:solidFill>
                  <a:srgbClr val="FF0000"/>
                </a:solidFill>
              </a:rPr>
              <a:t>Pediatrics</a:t>
            </a:r>
            <a:r>
              <a:rPr lang="tr-TR" sz="1400" dirty="0" smtClean="0">
                <a:solidFill>
                  <a:srgbClr val="FF0000"/>
                </a:solidFill>
              </a:rPr>
              <a:t>. 2014;168(11):1373-1374 </a:t>
            </a:r>
            <a:endParaRPr lang="tr-T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93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İçerik Yer Tutucus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6455080"/>
              </p:ext>
            </p:extLst>
          </p:nvPr>
        </p:nvGraphicFramePr>
        <p:xfrm>
          <a:off x="323527" y="620687"/>
          <a:ext cx="8568953" cy="5400600"/>
        </p:xfrm>
        <a:graphic>
          <a:graphicData uri="http://schemas.openxmlformats.org/drawingml/2006/table">
            <a:tbl>
              <a:tblPr/>
              <a:tblGrid>
                <a:gridCol w="1371381"/>
                <a:gridCol w="4998314"/>
                <a:gridCol w="1099629"/>
                <a:gridCol w="1099629"/>
              </a:tblGrid>
              <a:tr h="721857">
                <a:tc gridSpan="3">
                  <a:txBody>
                    <a:bodyPr/>
                    <a:lstStyle/>
                    <a:p>
                      <a:pPr algn="ctr" fontAlgn="ctr"/>
                      <a:endParaRPr lang="tr-TR" sz="1200" b="1" i="0" u="none" strike="noStrike" dirty="0" smtClean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ctr"/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12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34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Yaş </a:t>
                      </a:r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Grubu</a:t>
                      </a:r>
                    </a:p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(yıl)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ATC Açıklama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Aile</a:t>
                      </a:r>
                      <a:r>
                        <a:rPr lang="tr-TR" sz="2000" b="1" i="0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 hekimliği</a:t>
                      </a:r>
                      <a:endParaRPr lang="tr-TR" sz="20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86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3-17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Dar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spektrumlu penisilin (penisilin V veya Penisilin G) veya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amoksisilin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???</a:t>
                      </a:r>
                      <a:endParaRPr lang="tr-TR" sz="20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241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Makrolid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(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eritromisin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klaritromisin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veya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azitromisin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7,1</a:t>
                      </a:r>
                      <a:endParaRPr lang="tr-TR" sz="2000" b="0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00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veya 3. kuşak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sefalosporin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24,3</a:t>
                      </a:r>
                      <a:endParaRPr lang="tr-TR" sz="2000" b="0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00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kuşak 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sefalosporin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0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???</a:t>
                      </a:r>
                      <a:endParaRPr lang="tr-TR" sz="2000" b="0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645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Amoksisilin</a:t>
                      </a:r>
                      <a:r>
                        <a:rPr lang="tr-TR" sz="2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-klavulanik</a:t>
                      </a:r>
                      <a:r>
                        <a:rPr lang="tr-TR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asit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68,6</a:t>
                      </a:r>
                      <a:endParaRPr lang="tr-TR" sz="20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Metin kutusu 5"/>
          <p:cNvSpPr txBox="1"/>
          <p:nvPr/>
        </p:nvSpPr>
        <p:spPr>
          <a:xfrm>
            <a:off x="3995936" y="6232613"/>
            <a:ext cx="4824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err="1" smtClean="0">
                <a:solidFill>
                  <a:srgbClr val="FF0000"/>
                </a:solidFill>
              </a:rPr>
              <a:t>Dooling</a:t>
            </a:r>
            <a:r>
              <a:rPr lang="tr-TR" sz="1400" dirty="0" smtClean="0">
                <a:solidFill>
                  <a:srgbClr val="FF0000"/>
                </a:solidFill>
              </a:rPr>
              <a:t> KL et al. JAMA </a:t>
            </a:r>
            <a:r>
              <a:rPr lang="tr-TR" sz="1400" dirty="0" err="1" smtClean="0">
                <a:solidFill>
                  <a:srgbClr val="FF0000"/>
                </a:solidFill>
              </a:rPr>
              <a:t>Pediatrics</a:t>
            </a:r>
            <a:r>
              <a:rPr lang="tr-TR" sz="1400" dirty="0" smtClean="0">
                <a:solidFill>
                  <a:srgbClr val="FF0000"/>
                </a:solidFill>
              </a:rPr>
              <a:t>. 2014;168(11):1373-1374 </a:t>
            </a:r>
            <a:endParaRPr lang="tr-T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86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8050857" cy="527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4355976" y="6290218"/>
            <a:ext cx="43505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err="1" smtClean="0">
                <a:solidFill>
                  <a:srgbClr val="FF0000"/>
                </a:solidFill>
              </a:rPr>
              <a:t>Shulman</a:t>
            </a:r>
            <a:r>
              <a:rPr lang="tr-TR" sz="1200" dirty="0" smtClean="0">
                <a:solidFill>
                  <a:srgbClr val="FF0000"/>
                </a:solidFill>
              </a:rPr>
              <a:t> et al. IDSA </a:t>
            </a:r>
            <a:r>
              <a:rPr lang="tr-TR" sz="1200" dirty="0" err="1" smtClean="0">
                <a:solidFill>
                  <a:srgbClr val="FF0000"/>
                </a:solidFill>
              </a:rPr>
              <a:t>Guideline</a:t>
            </a:r>
            <a:r>
              <a:rPr lang="tr-TR" sz="1200" dirty="0" smtClean="0">
                <a:solidFill>
                  <a:srgbClr val="FF0000"/>
                </a:solidFill>
              </a:rPr>
              <a:t>. </a:t>
            </a:r>
            <a:r>
              <a:rPr lang="tr-TR" sz="1200" dirty="0" err="1" smtClean="0">
                <a:solidFill>
                  <a:srgbClr val="FF0000"/>
                </a:solidFill>
              </a:rPr>
              <a:t>Clin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dirty="0" err="1" smtClean="0">
                <a:solidFill>
                  <a:srgbClr val="FF0000"/>
                </a:solidFill>
              </a:rPr>
              <a:t>Infect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dirty="0" err="1" smtClean="0">
                <a:solidFill>
                  <a:srgbClr val="FF0000"/>
                </a:solidFill>
              </a:rPr>
              <a:t>Dis</a:t>
            </a:r>
            <a:r>
              <a:rPr lang="tr-TR" sz="1200" dirty="0" smtClean="0">
                <a:solidFill>
                  <a:srgbClr val="FF0000"/>
                </a:solidFill>
              </a:rPr>
              <a:t>. 2012;55(10):e86-102</a:t>
            </a:r>
            <a:endParaRPr lang="tr-TR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54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 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784928"/>
            <a:ext cx="7997551" cy="318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etin kutusu 6"/>
          <p:cNvSpPr txBox="1"/>
          <p:nvPr/>
        </p:nvSpPr>
        <p:spPr>
          <a:xfrm>
            <a:off x="4067944" y="6453336"/>
            <a:ext cx="43505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err="1" smtClean="0">
                <a:solidFill>
                  <a:srgbClr val="FF0000"/>
                </a:solidFill>
              </a:rPr>
              <a:t>Shulman</a:t>
            </a:r>
            <a:r>
              <a:rPr lang="tr-TR" sz="1200" dirty="0" smtClean="0">
                <a:solidFill>
                  <a:srgbClr val="FF0000"/>
                </a:solidFill>
              </a:rPr>
              <a:t> et al. IDSA </a:t>
            </a:r>
            <a:r>
              <a:rPr lang="tr-TR" sz="1200" dirty="0" err="1" smtClean="0">
                <a:solidFill>
                  <a:srgbClr val="FF0000"/>
                </a:solidFill>
              </a:rPr>
              <a:t>Guideline</a:t>
            </a:r>
            <a:r>
              <a:rPr lang="tr-TR" sz="1200" dirty="0" smtClean="0">
                <a:solidFill>
                  <a:srgbClr val="FF0000"/>
                </a:solidFill>
              </a:rPr>
              <a:t>. </a:t>
            </a:r>
            <a:r>
              <a:rPr lang="tr-TR" sz="1200" dirty="0" err="1" smtClean="0">
                <a:solidFill>
                  <a:srgbClr val="FF0000"/>
                </a:solidFill>
              </a:rPr>
              <a:t>Clin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dirty="0" err="1" smtClean="0">
                <a:solidFill>
                  <a:srgbClr val="FF0000"/>
                </a:solidFill>
              </a:rPr>
              <a:t>Infect</a:t>
            </a:r>
            <a:r>
              <a:rPr lang="tr-TR" sz="1200" dirty="0" smtClean="0">
                <a:solidFill>
                  <a:srgbClr val="FF0000"/>
                </a:solidFill>
              </a:rPr>
              <a:t> </a:t>
            </a:r>
            <a:r>
              <a:rPr lang="tr-TR" sz="1200" dirty="0" err="1" smtClean="0">
                <a:solidFill>
                  <a:srgbClr val="FF0000"/>
                </a:solidFill>
              </a:rPr>
              <a:t>Dis</a:t>
            </a:r>
            <a:r>
              <a:rPr lang="tr-TR" sz="1200" dirty="0" smtClean="0">
                <a:solidFill>
                  <a:srgbClr val="FF0000"/>
                </a:solidFill>
              </a:rPr>
              <a:t>. 2012;55(10):e86-102</a:t>
            </a:r>
            <a:endParaRPr lang="tr-TR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03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7632848" cy="4968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4211960" y="6093296"/>
            <a:ext cx="4536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solidFill>
                  <a:srgbClr val="FF0000"/>
                </a:solidFill>
                <a:hlinkClick r:id="rId3"/>
              </a:rPr>
              <a:t>http://</a:t>
            </a:r>
            <a:r>
              <a:rPr lang="tr-TR" sz="1200" dirty="0" smtClean="0">
                <a:solidFill>
                  <a:srgbClr val="FF0000"/>
                </a:solidFill>
                <a:hlinkClick r:id="rId3"/>
              </a:rPr>
              <a:t>www.aafp.org/afp/20090301/383-s1</a:t>
            </a:r>
            <a:endParaRPr lang="tr-TR" dirty="0">
              <a:solidFill>
                <a:srgbClr val="FF0000"/>
              </a:solidFill>
            </a:endParaRPr>
          </a:p>
          <a:p>
            <a:r>
              <a:rPr lang="tr-TR" sz="1200" i="1" dirty="0">
                <a:solidFill>
                  <a:srgbClr val="FF0000"/>
                </a:solidFill>
              </a:rPr>
              <a:t>Am </a:t>
            </a:r>
            <a:r>
              <a:rPr lang="tr-TR" sz="1200" i="1" dirty="0" err="1" smtClean="0">
                <a:solidFill>
                  <a:srgbClr val="FF0000"/>
                </a:solidFill>
              </a:rPr>
              <a:t>Fam</a:t>
            </a:r>
            <a:r>
              <a:rPr lang="tr-TR" sz="1200" i="1" dirty="0">
                <a:solidFill>
                  <a:srgbClr val="FF0000"/>
                </a:solidFill>
              </a:rPr>
              <a:t> </a:t>
            </a:r>
            <a:r>
              <a:rPr lang="tr-TR" sz="1200" i="1" dirty="0" err="1" smtClean="0">
                <a:solidFill>
                  <a:srgbClr val="FF0000"/>
                </a:solidFill>
              </a:rPr>
              <a:t>Physician</a:t>
            </a:r>
            <a:r>
              <a:rPr lang="tr-TR" sz="1200" i="1" dirty="0">
                <a:solidFill>
                  <a:srgbClr val="FF0000"/>
                </a:solidFill>
              </a:rPr>
              <a:t>. </a:t>
            </a:r>
            <a:r>
              <a:rPr lang="tr-TR" sz="1200" dirty="0">
                <a:solidFill>
                  <a:srgbClr val="FF0000"/>
                </a:solidFill>
              </a:rPr>
              <a:t>2009;79(5):383-390</a:t>
            </a:r>
            <a:r>
              <a:rPr lang="tr-TR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342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 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560840" cy="290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Metin kutusu 6"/>
          <p:cNvSpPr txBox="1"/>
          <p:nvPr/>
        </p:nvSpPr>
        <p:spPr>
          <a:xfrm>
            <a:off x="4932040" y="6093296"/>
            <a:ext cx="36724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>
                <a:hlinkClick r:id="rId3"/>
              </a:rPr>
              <a:t>http://</a:t>
            </a:r>
            <a:r>
              <a:rPr lang="tr-TR" sz="1200" dirty="0" smtClean="0">
                <a:hlinkClick r:id="rId3"/>
              </a:rPr>
              <a:t>www.aafp.org/afp/20090301/383-s1</a:t>
            </a:r>
            <a:endParaRPr lang="tr-TR" dirty="0"/>
          </a:p>
          <a:p>
            <a:r>
              <a:rPr lang="tr-TR" sz="1200" i="1" dirty="0">
                <a:solidFill>
                  <a:srgbClr val="FF0000"/>
                </a:solidFill>
              </a:rPr>
              <a:t>Am </a:t>
            </a:r>
            <a:r>
              <a:rPr lang="tr-TR" sz="1200" i="1" dirty="0" err="1" smtClean="0">
                <a:solidFill>
                  <a:srgbClr val="FF0000"/>
                </a:solidFill>
              </a:rPr>
              <a:t>Fam</a:t>
            </a:r>
            <a:r>
              <a:rPr lang="tr-TR" sz="1200" i="1" dirty="0">
                <a:solidFill>
                  <a:srgbClr val="FF0000"/>
                </a:solidFill>
              </a:rPr>
              <a:t> </a:t>
            </a:r>
            <a:r>
              <a:rPr lang="tr-TR" sz="1200" i="1" dirty="0" err="1" smtClean="0">
                <a:solidFill>
                  <a:srgbClr val="FF0000"/>
                </a:solidFill>
              </a:rPr>
              <a:t>Physician</a:t>
            </a:r>
            <a:r>
              <a:rPr lang="tr-TR" sz="1200" i="1" dirty="0">
                <a:solidFill>
                  <a:srgbClr val="FF0000"/>
                </a:solidFill>
              </a:rPr>
              <a:t>. </a:t>
            </a:r>
            <a:r>
              <a:rPr lang="tr-TR" sz="1200" dirty="0">
                <a:solidFill>
                  <a:srgbClr val="FF0000"/>
                </a:solidFill>
              </a:rPr>
              <a:t>2009;79(5):383-390</a:t>
            </a:r>
            <a:r>
              <a:rPr lang="tr-TR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70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998984"/>
          </a:xfrm>
        </p:spPr>
        <p:txBody>
          <a:bodyPr/>
          <a:lstStyle/>
          <a:p>
            <a:r>
              <a:rPr lang="tr-TR" sz="2800" dirty="0" smtClean="0"/>
              <a:t> 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56846"/>
              </p:ext>
            </p:extLst>
          </p:nvPr>
        </p:nvGraphicFramePr>
        <p:xfrm>
          <a:off x="467544" y="1196752"/>
          <a:ext cx="8280921" cy="5398109"/>
        </p:xfrm>
        <a:graphic>
          <a:graphicData uri="http://schemas.openxmlformats.org/drawingml/2006/table">
            <a:tbl>
              <a:tblPr firstRow="1" firstCol="1" bandRow="1"/>
              <a:tblGrid>
                <a:gridCol w="2499584"/>
                <a:gridCol w="4712369"/>
                <a:gridCol w="1068968"/>
              </a:tblGrid>
              <a:tr h="2179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Antibiyotik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Süre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8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Oral</a:t>
                      </a:r>
                      <a:endParaRPr lang="tr-T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effectLst/>
                          <a:latin typeface="Times New Roman"/>
                          <a:ea typeface="Calibri"/>
                        </a:rPr>
                        <a:t>         </a:t>
                      </a: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Penisilin 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V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Amoksisilin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250 mg, günde 2-3 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250 mg günde 3-4 doz veya 500 mg, günde 2-3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 mg/kg günde bir (maksimum 1000 mg) veya 25mg/kg günde 2 doz (maksimum 500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2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Intramuskular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Benzatin</a:t>
                      </a: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tr-TR" sz="14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Pen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G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&lt; 27 kg 600 000 U,  ≥ 27 kg 1,2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MU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doz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35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Penisilin alerjisi </a:t>
                      </a: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varlığında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tr-TR" sz="1400" dirty="0">
                          <a:effectLst/>
                          <a:latin typeface="Times New Roman"/>
                        </a:rPr>
                        <a:t> </a:t>
                      </a:r>
                      <a:endParaRPr lang="tr-TR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Sefaleksin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Sefadroksil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Klaritromisin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Azitromisin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Klindamisin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38150">
                        <a:spcAft>
                          <a:spcPts val="0"/>
                        </a:spcAft>
                      </a:pPr>
                      <a:endParaRPr lang="tr-TR" sz="1400" b="1" dirty="0">
                        <a:effectLst/>
                        <a:latin typeface="Calibri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 mg/kg/doz, 2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doz (maksimum 500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500 mg x 2/gün </a:t>
                      </a:r>
                      <a:endParaRPr lang="tr-TR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30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mg/kg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tek doz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maksimum 1 gr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1 gr, günde 2 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7.5mg/kg doz,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doz, maksimum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250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mg/doz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 mg/kg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doz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maksimum 500 mg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7mg/kg/doz,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bölünmüş doz (maksimum 300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5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455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9592" y="1268760"/>
            <a:ext cx="8064896" cy="4608512"/>
          </a:xfrm>
        </p:spPr>
        <p:txBody>
          <a:bodyPr>
            <a:normAutofit/>
          </a:bodyPr>
          <a:lstStyle/>
          <a:p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Beta </a:t>
            </a:r>
            <a:r>
              <a:rPr lang="tr-TR" sz="2400" dirty="0" err="1" smtClean="0">
                <a:solidFill>
                  <a:srgbClr val="FF0000"/>
                </a:solidFill>
                <a:latin typeface="Candara" pitchFamily="34" charset="0"/>
              </a:rPr>
              <a:t>laktam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 antibiyotiklere alerji oranı % 1 – 10</a:t>
            </a: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                           </a:t>
            </a:r>
            <a:r>
              <a:rPr lang="tr-TR" sz="1200" dirty="0" err="1" smtClean="0">
                <a:latin typeface="Candara" pitchFamily="34" charset="0"/>
              </a:rPr>
              <a:t>Drug</a:t>
            </a:r>
            <a:r>
              <a:rPr lang="tr-TR" sz="1200" dirty="0" smtClean="0">
                <a:latin typeface="Candara" pitchFamily="34" charset="0"/>
              </a:rPr>
              <a:t> </a:t>
            </a:r>
            <a:r>
              <a:rPr lang="tr-TR" sz="1200" dirty="0" err="1">
                <a:latin typeface="Candara" pitchFamily="34" charset="0"/>
              </a:rPr>
              <a:t>allergy</a:t>
            </a:r>
            <a:r>
              <a:rPr lang="tr-TR" sz="1200" dirty="0">
                <a:latin typeface="Candara" pitchFamily="34" charset="0"/>
              </a:rPr>
              <a:t>: an </a:t>
            </a:r>
            <a:r>
              <a:rPr lang="tr-TR" sz="1200" dirty="0" err="1">
                <a:latin typeface="Candara" pitchFamily="34" charset="0"/>
              </a:rPr>
              <a:t>updated</a:t>
            </a:r>
            <a:r>
              <a:rPr lang="tr-TR" sz="1200" dirty="0">
                <a:latin typeface="Candara" pitchFamily="34" charset="0"/>
              </a:rPr>
              <a:t> </a:t>
            </a:r>
            <a:r>
              <a:rPr lang="tr-TR" sz="1200" dirty="0" err="1">
                <a:latin typeface="Candara" pitchFamily="34" charset="0"/>
              </a:rPr>
              <a:t>practice</a:t>
            </a:r>
            <a:r>
              <a:rPr lang="tr-TR" sz="1200" dirty="0">
                <a:latin typeface="Candara" pitchFamily="34" charset="0"/>
              </a:rPr>
              <a:t> </a:t>
            </a:r>
            <a:r>
              <a:rPr lang="tr-TR" sz="1200" dirty="0" err="1">
                <a:latin typeface="Candara" pitchFamily="34" charset="0"/>
              </a:rPr>
              <a:t>parameter</a:t>
            </a:r>
            <a:r>
              <a:rPr lang="tr-TR" sz="1200" dirty="0">
                <a:latin typeface="Candara" pitchFamily="34" charset="0"/>
              </a:rPr>
              <a:t>. </a:t>
            </a:r>
            <a:r>
              <a:rPr lang="tr-TR" sz="1200" dirty="0" err="1">
                <a:latin typeface="Candara" pitchFamily="34" charset="0"/>
              </a:rPr>
              <a:t>Ann</a:t>
            </a:r>
            <a:r>
              <a:rPr lang="tr-TR" sz="1200" dirty="0">
                <a:latin typeface="Candara" pitchFamily="34" charset="0"/>
              </a:rPr>
              <a:t> </a:t>
            </a:r>
            <a:r>
              <a:rPr lang="tr-TR" sz="1200" dirty="0" err="1" smtClean="0">
                <a:latin typeface="Candara" pitchFamily="34" charset="0"/>
              </a:rPr>
              <a:t>Allergy</a:t>
            </a:r>
            <a:r>
              <a:rPr lang="tr-TR" sz="1200" dirty="0" smtClean="0">
                <a:latin typeface="Candara" pitchFamily="34" charset="0"/>
              </a:rPr>
              <a:t> </a:t>
            </a:r>
            <a:r>
              <a:rPr lang="tr-TR" sz="1200" dirty="0" err="1" smtClean="0">
                <a:latin typeface="Candara" pitchFamily="34" charset="0"/>
              </a:rPr>
              <a:t>Asthma</a:t>
            </a:r>
            <a:r>
              <a:rPr lang="tr-TR" sz="1200" dirty="0" smtClean="0">
                <a:latin typeface="Candara" pitchFamily="34" charset="0"/>
              </a:rPr>
              <a:t> </a:t>
            </a:r>
            <a:r>
              <a:rPr lang="tr-TR" sz="1200" dirty="0" err="1">
                <a:latin typeface="Candara" pitchFamily="34" charset="0"/>
              </a:rPr>
              <a:t>Immunol</a:t>
            </a:r>
            <a:r>
              <a:rPr lang="tr-TR" sz="1200" dirty="0">
                <a:latin typeface="Candara" pitchFamily="34" charset="0"/>
              </a:rPr>
              <a:t>. 2010;105:259-</a:t>
            </a:r>
            <a:r>
              <a:rPr lang="tr-TR" sz="1200" dirty="0" smtClean="0">
                <a:latin typeface="Candara" pitchFamily="34" charset="0"/>
              </a:rPr>
              <a:t>-73</a:t>
            </a:r>
          </a:p>
          <a:p>
            <a:pPr marL="0" indent="0">
              <a:buNone/>
            </a:pPr>
            <a:r>
              <a:rPr lang="tr-TR" sz="1200" dirty="0">
                <a:latin typeface="Candara" pitchFamily="34" charset="0"/>
              </a:rPr>
              <a:t>                                                        </a:t>
            </a:r>
            <a:r>
              <a:rPr lang="tr-TR" sz="1200" dirty="0" err="1" smtClean="0">
                <a:latin typeface="Candara" pitchFamily="34" charset="0"/>
              </a:rPr>
              <a:t>Iglesias-Souto</a:t>
            </a:r>
            <a:r>
              <a:rPr lang="tr-TR" sz="1200" dirty="0" smtClean="0">
                <a:latin typeface="Candara" pitchFamily="34" charset="0"/>
              </a:rPr>
              <a:t> , </a:t>
            </a:r>
            <a:r>
              <a:rPr lang="tr-TR" sz="1200" dirty="0" err="1" smtClean="0">
                <a:latin typeface="Candara" pitchFamily="34" charset="0"/>
              </a:rPr>
              <a:t>and</a:t>
            </a:r>
            <a:r>
              <a:rPr lang="tr-TR" sz="1200" dirty="0" smtClean="0">
                <a:latin typeface="Candara" pitchFamily="34" charset="0"/>
              </a:rPr>
              <a:t> et al</a:t>
            </a:r>
            <a:r>
              <a:rPr lang="tr-TR" sz="1200" dirty="0">
                <a:latin typeface="Candara" pitchFamily="34" charset="0"/>
              </a:rPr>
              <a:t>. Pediatr </a:t>
            </a:r>
            <a:r>
              <a:rPr lang="tr-TR" sz="1200" dirty="0" err="1">
                <a:latin typeface="Candara" pitchFamily="34" charset="0"/>
              </a:rPr>
              <a:t>Infect</a:t>
            </a:r>
            <a:r>
              <a:rPr lang="tr-TR" sz="1200" dirty="0">
                <a:latin typeface="Candara" pitchFamily="34" charset="0"/>
              </a:rPr>
              <a:t> </a:t>
            </a:r>
            <a:r>
              <a:rPr lang="tr-TR" sz="1200" dirty="0" err="1">
                <a:latin typeface="Candara" pitchFamily="34" charset="0"/>
              </a:rPr>
              <a:t>Dis</a:t>
            </a:r>
            <a:r>
              <a:rPr lang="tr-TR" sz="1200" dirty="0">
                <a:latin typeface="Candara" pitchFamily="34" charset="0"/>
              </a:rPr>
              <a:t> J. 2012;31:1091---3.</a:t>
            </a:r>
            <a:endParaRPr lang="tr-TR" sz="1200" dirty="0" smtClean="0">
              <a:latin typeface="Candara" pitchFamily="34" charset="0"/>
            </a:endParaRPr>
          </a:p>
          <a:p>
            <a:r>
              <a:rPr lang="tr-TR" sz="2400" dirty="0" smtClean="0">
                <a:latin typeface="Candara" pitchFamily="34" charset="0"/>
              </a:rPr>
              <a:t>11 ülkeden 1790 çocuk ve yetişkin hasta, ARF nedeni ile aylık IM </a:t>
            </a:r>
            <a:r>
              <a:rPr lang="tr-TR" sz="2400" dirty="0" err="1" smtClean="0">
                <a:latin typeface="Candara" pitchFamily="34" charset="0"/>
              </a:rPr>
              <a:t>benzatin</a:t>
            </a:r>
            <a:r>
              <a:rPr lang="tr-TR" sz="2400" dirty="0" smtClean="0">
                <a:latin typeface="Candara" pitchFamily="34" charset="0"/>
              </a:rPr>
              <a:t> penisilin G kullanan,</a:t>
            </a:r>
          </a:p>
          <a:p>
            <a:r>
              <a:rPr lang="tr-TR" sz="2400" dirty="0" smtClean="0">
                <a:latin typeface="Candara" pitchFamily="34" charset="0"/>
              </a:rPr>
              <a:t>3.4 yıl sürede toplam 32 430 IM </a:t>
            </a:r>
            <a:r>
              <a:rPr lang="tr-TR" sz="2400" dirty="0" err="1" smtClean="0">
                <a:latin typeface="Candara" pitchFamily="34" charset="0"/>
              </a:rPr>
              <a:t>injeksiyon</a:t>
            </a:r>
            <a:r>
              <a:rPr lang="tr-TR" sz="2400" dirty="0" smtClean="0">
                <a:latin typeface="Candara" pitchFamily="34" charset="0"/>
              </a:rPr>
              <a:t>,</a:t>
            </a:r>
          </a:p>
          <a:p>
            <a:r>
              <a:rPr lang="tr-TR" sz="2400" dirty="0" smtClean="0">
                <a:latin typeface="Candara" pitchFamily="34" charset="0"/>
              </a:rPr>
              <a:t>57 (% 3.2) hastada penisilin alerji,</a:t>
            </a:r>
            <a:r>
              <a:rPr lang="tr-TR" sz="2400" dirty="0">
                <a:latin typeface="Candara" pitchFamily="34" charset="0"/>
              </a:rPr>
              <a:t> </a:t>
            </a:r>
            <a:endParaRPr lang="tr-TR" sz="2400" dirty="0" smtClean="0">
              <a:latin typeface="Candara" pitchFamily="34" charset="0"/>
            </a:endParaRPr>
          </a:p>
          <a:p>
            <a:r>
              <a:rPr lang="tr-TR" sz="2400" dirty="0" smtClean="0">
                <a:latin typeface="Candara" pitchFamily="34" charset="0"/>
              </a:rPr>
              <a:t>4 (% 0.2) hastada </a:t>
            </a:r>
            <a:r>
              <a:rPr lang="tr-TR" sz="2400" dirty="0" err="1" smtClean="0">
                <a:latin typeface="Candara" pitchFamily="34" charset="0"/>
              </a:rPr>
              <a:t>anafilaktik</a:t>
            </a:r>
            <a:r>
              <a:rPr lang="tr-TR" sz="2400" dirty="0" smtClean="0">
                <a:latin typeface="Candara" pitchFamily="34" charset="0"/>
              </a:rPr>
              <a:t> reaksiyon, (1.2/ 10 000 IM enjeksiyon), </a:t>
            </a:r>
          </a:p>
          <a:p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1  ölüm fatalite oranı % 0.05, (% 0.31/10 000 IM enjeksiyon</a:t>
            </a:r>
            <a:r>
              <a:rPr lang="tr-TR" sz="2400" dirty="0" smtClean="0">
                <a:latin typeface="Candara" pitchFamily="34" charset="0"/>
              </a:rPr>
              <a:t>)</a:t>
            </a:r>
          </a:p>
          <a:p>
            <a:pPr marL="0" indent="0">
              <a:buNone/>
            </a:pPr>
            <a:r>
              <a:rPr lang="tr-TR" sz="1200" dirty="0" smtClean="0">
                <a:latin typeface="Candara" pitchFamily="34" charset="0"/>
              </a:rPr>
              <a:t>                                                                                   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>
          <a:xfrm>
            <a:off x="3203848" y="6309320"/>
            <a:ext cx="5400600" cy="365125"/>
          </a:xfrm>
        </p:spPr>
        <p:txBody>
          <a:bodyPr/>
          <a:lstStyle/>
          <a:p>
            <a:pPr>
              <a:defRPr/>
            </a:pPr>
            <a:r>
              <a:rPr lang="tr-TR" dirty="0">
                <a:latin typeface="Candara" pitchFamily="34" charset="0"/>
              </a:rPr>
              <a:t> </a:t>
            </a:r>
            <a:r>
              <a:rPr lang="tr-TR" dirty="0">
                <a:solidFill>
                  <a:srgbClr val="FF0000"/>
                </a:solidFill>
                <a:latin typeface="Candara" pitchFamily="34" charset="0"/>
              </a:rPr>
              <a:t>International </a:t>
            </a:r>
            <a:r>
              <a:rPr lang="tr-TR" dirty="0" err="1">
                <a:solidFill>
                  <a:srgbClr val="FF0000"/>
                </a:solidFill>
                <a:latin typeface="Candara" pitchFamily="34" charset="0"/>
              </a:rPr>
              <a:t>Rheumatic</a:t>
            </a:r>
            <a:r>
              <a:rPr lang="tr-TR" dirty="0">
                <a:solidFill>
                  <a:srgbClr val="FF0000"/>
                </a:solidFill>
                <a:latin typeface="Candara" pitchFamily="34" charset="0"/>
              </a:rPr>
              <a:t> Fever </a:t>
            </a:r>
            <a:r>
              <a:rPr lang="tr-TR" dirty="0" err="1">
                <a:solidFill>
                  <a:srgbClr val="FF0000"/>
                </a:solidFill>
                <a:latin typeface="Candara" pitchFamily="34" charset="0"/>
              </a:rPr>
              <a:t>Study</a:t>
            </a:r>
            <a:r>
              <a:rPr lang="tr-TR" dirty="0">
                <a:solidFill>
                  <a:srgbClr val="FF0000"/>
                </a:solidFill>
                <a:latin typeface="Candara" pitchFamily="34" charset="0"/>
              </a:rPr>
              <a:t> </a:t>
            </a:r>
            <a:r>
              <a:rPr lang="tr-TR" dirty="0" err="1">
                <a:solidFill>
                  <a:srgbClr val="FF0000"/>
                </a:solidFill>
                <a:latin typeface="Candara" pitchFamily="34" charset="0"/>
              </a:rPr>
              <a:t>Group</a:t>
            </a:r>
            <a:r>
              <a:rPr lang="tr-TR" dirty="0">
                <a:solidFill>
                  <a:srgbClr val="FF0000"/>
                </a:solidFill>
                <a:latin typeface="Candara" pitchFamily="34" charset="0"/>
              </a:rPr>
              <a:t>. </a:t>
            </a:r>
            <a:r>
              <a:rPr lang="tr-TR" dirty="0" err="1">
                <a:solidFill>
                  <a:srgbClr val="FF0000"/>
                </a:solidFill>
                <a:latin typeface="Candara" pitchFamily="34" charset="0"/>
              </a:rPr>
              <a:t>Lancet</a:t>
            </a:r>
            <a:r>
              <a:rPr lang="tr-TR" dirty="0">
                <a:solidFill>
                  <a:srgbClr val="FF0000"/>
                </a:solidFill>
                <a:latin typeface="Candara" pitchFamily="34" charset="0"/>
              </a:rPr>
              <a:t>. 1991;337:1308---</a:t>
            </a:r>
            <a:r>
              <a:rPr lang="tr-TR" dirty="0" smtClean="0">
                <a:solidFill>
                  <a:srgbClr val="FF0000"/>
                </a:solidFill>
                <a:latin typeface="Candara" pitchFamily="34" charset="0"/>
              </a:rPr>
              <a:t>10.    </a:t>
            </a: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r>
              <a:rPr lang="tr-TR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tr-T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04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9592" y="1600206"/>
            <a:ext cx="7992888" cy="4525963"/>
          </a:xfrm>
        </p:spPr>
        <p:txBody>
          <a:bodyPr/>
          <a:lstStyle/>
          <a:p>
            <a:r>
              <a:rPr lang="tr-TR" sz="2400" dirty="0" smtClean="0">
                <a:latin typeface="Candara" pitchFamily="34" charset="0"/>
              </a:rPr>
              <a:t>535 ARF tanısı ile izlenen çocuk hasta,</a:t>
            </a:r>
          </a:p>
          <a:p>
            <a:r>
              <a:rPr lang="tr-TR" sz="2400" dirty="0" smtClean="0">
                <a:latin typeface="Candara" pitchFamily="34" charset="0"/>
              </a:rPr>
              <a:t>2005 – 2011 yılları arasında ortalama 24 ay süre ile izlem,</a:t>
            </a:r>
          </a:p>
          <a:p>
            <a:r>
              <a:rPr lang="tr-TR" sz="2400" dirty="0" smtClean="0">
                <a:latin typeface="Candara" pitchFamily="34" charset="0"/>
              </a:rPr>
              <a:t>11 (% 2) çocukta Penisilin alerji şüphesi (11/ 17 641 IM </a:t>
            </a:r>
            <a:r>
              <a:rPr lang="tr-TR" sz="2400" dirty="0" err="1" smtClean="0">
                <a:latin typeface="Candara" pitchFamily="34" charset="0"/>
              </a:rPr>
              <a:t>injeksiyon</a:t>
            </a:r>
            <a:r>
              <a:rPr lang="tr-TR" sz="2400" dirty="0" smtClean="0">
                <a:latin typeface="Candara" pitchFamily="34" charset="0"/>
              </a:rPr>
              <a:t>),</a:t>
            </a:r>
          </a:p>
          <a:p>
            <a:pPr marL="0" indent="0">
              <a:buNone/>
            </a:pPr>
            <a:r>
              <a:rPr lang="tr-TR" sz="2000" dirty="0">
                <a:latin typeface="Candara" pitchFamily="34" charset="0"/>
              </a:rPr>
              <a:t> </a:t>
            </a:r>
            <a:r>
              <a:rPr lang="tr-TR" sz="2000" dirty="0" smtClean="0">
                <a:latin typeface="Candara" pitchFamily="34" charset="0"/>
              </a:rPr>
              <a:t>                       - 8 çocukta sadece cilt lezyonları</a:t>
            </a:r>
          </a:p>
          <a:p>
            <a:pPr marL="0" indent="0">
              <a:buNone/>
            </a:pPr>
            <a:r>
              <a:rPr lang="tr-TR" sz="2000" dirty="0">
                <a:latin typeface="Candara" pitchFamily="34" charset="0"/>
              </a:rPr>
              <a:t> </a:t>
            </a:r>
            <a:r>
              <a:rPr lang="tr-TR" sz="2000" dirty="0" smtClean="0">
                <a:latin typeface="Candara" pitchFamily="34" charset="0"/>
              </a:rPr>
              <a:t>                       - 1 çocukta bulantı kusma</a:t>
            </a:r>
          </a:p>
          <a:p>
            <a:pPr marL="0" indent="0">
              <a:buNone/>
            </a:pPr>
            <a:r>
              <a:rPr lang="tr-TR" sz="2000" dirty="0">
                <a:latin typeface="Candara" pitchFamily="34" charset="0"/>
              </a:rPr>
              <a:t> </a:t>
            </a:r>
            <a:r>
              <a:rPr lang="tr-TR" sz="2000" dirty="0" smtClean="0">
                <a:latin typeface="Candara" pitchFamily="34" charset="0"/>
              </a:rPr>
              <a:t>                       - 1 çocukta baş dönmesi</a:t>
            </a:r>
          </a:p>
          <a:p>
            <a:pPr marL="0" indent="0">
              <a:buNone/>
            </a:pPr>
            <a:r>
              <a:rPr lang="tr-TR" sz="2000" dirty="0">
                <a:latin typeface="Candara" pitchFamily="34" charset="0"/>
              </a:rPr>
              <a:t> </a:t>
            </a:r>
            <a:r>
              <a:rPr lang="tr-TR" sz="2000" dirty="0" smtClean="0">
                <a:latin typeface="Candara" pitchFamily="34" charset="0"/>
              </a:rPr>
              <a:t>                       - 1 çocukta </a:t>
            </a:r>
            <a:r>
              <a:rPr lang="tr-TR" sz="2000" dirty="0" err="1" smtClean="0">
                <a:latin typeface="Candara" pitchFamily="34" charset="0"/>
              </a:rPr>
              <a:t>senkop</a:t>
            </a:r>
            <a:r>
              <a:rPr lang="tr-TR" sz="2000" dirty="0" smtClean="0">
                <a:latin typeface="Candara" pitchFamily="34" charset="0"/>
              </a:rPr>
              <a:t> ve solunum sıkıntısı</a:t>
            </a:r>
          </a:p>
          <a:p>
            <a:r>
              <a:rPr lang="tr-TR" sz="2400" dirty="0" smtClean="0">
                <a:latin typeface="Candara" pitchFamily="34" charset="0"/>
              </a:rPr>
              <a:t>Sadece 1 (% 0.18) çocukta </a:t>
            </a:r>
            <a:r>
              <a:rPr lang="tr-TR" sz="2400" dirty="0" err="1" smtClean="0">
                <a:latin typeface="Candara" pitchFamily="34" charset="0"/>
              </a:rPr>
              <a:t>immediate</a:t>
            </a:r>
            <a:r>
              <a:rPr lang="tr-TR" sz="2400" dirty="0" smtClean="0">
                <a:latin typeface="Candara" pitchFamily="34" charset="0"/>
              </a:rPr>
              <a:t> (erken) alerjik reaksiyon tespiti 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(1/17 641 IM </a:t>
            </a:r>
            <a:r>
              <a:rPr lang="tr-TR" sz="2400" dirty="0" err="1" smtClean="0">
                <a:solidFill>
                  <a:srgbClr val="FF0000"/>
                </a:solidFill>
                <a:latin typeface="Candara" pitchFamily="34" charset="0"/>
              </a:rPr>
              <a:t>injeksiyon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)</a:t>
            </a:r>
            <a:endParaRPr lang="tr-TR" sz="2400" dirty="0" smtClean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tr-T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3131840" y="616530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</a:t>
            </a:r>
            <a:r>
              <a:rPr lang="tr-TR" sz="1400" dirty="0" smtClean="0">
                <a:solidFill>
                  <a:srgbClr val="FF0000"/>
                </a:solidFill>
              </a:rPr>
              <a:t>Kaya </a:t>
            </a:r>
            <a:r>
              <a:rPr lang="tr-TR" sz="1400" dirty="0" err="1" smtClean="0">
                <a:solidFill>
                  <a:srgbClr val="FF0000"/>
                </a:solidFill>
              </a:rPr>
              <a:t>and</a:t>
            </a:r>
            <a:r>
              <a:rPr lang="tr-TR" sz="1400" dirty="0" smtClean="0">
                <a:solidFill>
                  <a:srgbClr val="FF0000"/>
                </a:solidFill>
              </a:rPr>
              <a:t> et al. </a:t>
            </a:r>
            <a:r>
              <a:rPr lang="tr-TR" sz="1400" dirty="0" err="1" smtClean="0">
                <a:solidFill>
                  <a:srgbClr val="FF0000"/>
                </a:solidFill>
              </a:rPr>
              <a:t>Allergol</a:t>
            </a:r>
            <a:r>
              <a:rPr lang="tr-TR" sz="1400" dirty="0" smtClean="0">
                <a:solidFill>
                  <a:srgbClr val="FF0000"/>
                </a:solidFill>
              </a:rPr>
              <a:t> </a:t>
            </a:r>
            <a:r>
              <a:rPr lang="tr-TR" sz="1400" dirty="0" err="1" smtClean="0">
                <a:solidFill>
                  <a:srgbClr val="FF0000"/>
                </a:solidFill>
              </a:rPr>
              <a:t>Immunopathol</a:t>
            </a:r>
            <a:r>
              <a:rPr lang="tr-TR" sz="1400" dirty="0" smtClean="0">
                <a:solidFill>
                  <a:srgbClr val="FF0000"/>
                </a:solidFill>
              </a:rPr>
              <a:t> (</a:t>
            </a:r>
            <a:r>
              <a:rPr lang="tr-TR" sz="1400" dirty="0" err="1" smtClean="0">
                <a:solidFill>
                  <a:srgbClr val="FF0000"/>
                </a:solidFill>
              </a:rPr>
              <a:t>Madr</a:t>
            </a:r>
            <a:r>
              <a:rPr lang="tr-TR" sz="1400" dirty="0" smtClean="0">
                <a:solidFill>
                  <a:srgbClr val="FF0000"/>
                </a:solidFill>
              </a:rPr>
              <a:t>). 2014;42(4):289---292</a:t>
            </a:r>
            <a:endParaRPr lang="tr-T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6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71600" y="1600206"/>
            <a:ext cx="7715200" cy="4525963"/>
          </a:xfrm>
        </p:spPr>
        <p:txBody>
          <a:bodyPr/>
          <a:lstStyle/>
          <a:p>
            <a:r>
              <a:rPr lang="tr-TR" sz="2400" dirty="0" err="1" smtClean="0">
                <a:latin typeface="Candara" pitchFamily="34" charset="0"/>
              </a:rPr>
              <a:t>GAS’larda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 err="1" smtClean="0">
                <a:solidFill>
                  <a:srgbClr val="FF0000"/>
                </a:solidFill>
                <a:latin typeface="Candara" pitchFamily="34" charset="0"/>
              </a:rPr>
              <a:t>antimikrobiyal</a:t>
            </a:r>
            <a:r>
              <a:rPr lang="tr-TR" sz="2400" dirty="0" smtClean="0">
                <a:solidFill>
                  <a:srgbClr val="FF0000"/>
                </a:solidFill>
                <a:latin typeface="Candara" pitchFamily="34" charset="0"/>
              </a:rPr>
              <a:t> direnç</a:t>
            </a:r>
            <a:r>
              <a:rPr lang="tr-TR" sz="2400" dirty="0" smtClean="0">
                <a:latin typeface="Candara" pitchFamily="34" charset="0"/>
              </a:rPr>
              <a:t>;</a:t>
            </a:r>
          </a:p>
          <a:p>
            <a:pPr marL="0" indent="0">
              <a:buNone/>
            </a:pPr>
            <a:r>
              <a:rPr lang="tr-TR" sz="2400" dirty="0">
                <a:latin typeface="Candara" pitchFamily="34" charset="0"/>
              </a:rPr>
              <a:t> </a:t>
            </a:r>
            <a:r>
              <a:rPr lang="tr-TR" sz="2400" dirty="0" smtClean="0">
                <a:latin typeface="Candara" pitchFamily="34" charset="0"/>
              </a:rPr>
              <a:t>               </a:t>
            </a:r>
            <a:r>
              <a:rPr lang="tr-TR" sz="1800" dirty="0" smtClean="0">
                <a:latin typeface="Candara" pitchFamily="34" charset="0"/>
              </a:rPr>
              <a:t>  - </a:t>
            </a:r>
            <a:r>
              <a:rPr lang="tr-TR" sz="1800" dirty="0" smtClean="0">
                <a:solidFill>
                  <a:srgbClr val="FF0000"/>
                </a:solidFill>
                <a:latin typeface="Candara" pitchFamily="34" charset="0"/>
              </a:rPr>
              <a:t>penisilin: % 0                       </a:t>
            </a:r>
            <a:endParaRPr lang="tr-TR" sz="1800" dirty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1800" dirty="0" smtClean="0">
                <a:latin typeface="Candara" pitchFamily="34" charset="0"/>
              </a:rPr>
              <a:t>                                                                         </a:t>
            </a:r>
            <a:r>
              <a:rPr lang="tr-TR" sz="1200" dirty="0" err="1" smtClean="0">
                <a:latin typeface="Candara" pitchFamily="34" charset="0"/>
              </a:rPr>
              <a:t>Marita</a:t>
            </a:r>
            <a:r>
              <a:rPr lang="tr-TR" sz="1200" dirty="0" smtClean="0">
                <a:latin typeface="Candara" pitchFamily="34" charset="0"/>
              </a:rPr>
              <a:t> D </a:t>
            </a:r>
            <a:r>
              <a:rPr lang="tr-TR" sz="1200" dirty="0" err="1" smtClean="0">
                <a:latin typeface="Candara" pitchFamily="34" charset="0"/>
              </a:rPr>
              <a:t>and</a:t>
            </a:r>
            <a:r>
              <a:rPr lang="tr-TR" sz="1200" dirty="0" smtClean="0">
                <a:latin typeface="Candara" pitchFamily="34" charset="0"/>
              </a:rPr>
              <a:t> et al. APMIS 2016;124:327-332</a:t>
            </a:r>
            <a:endParaRPr lang="tr-TR" sz="1200" dirty="0">
              <a:latin typeface="Candara" pitchFamily="34" charset="0"/>
            </a:endParaRPr>
          </a:p>
          <a:p>
            <a:r>
              <a:rPr lang="tr-TR" sz="2400" dirty="0" err="1" smtClean="0">
                <a:latin typeface="Candara" pitchFamily="34" charset="0"/>
              </a:rPr>
              <a:t>GAS’larda</a:t>
            </a:r>
            <a:r>
              <a:rPr lang="tr-TR" sz="2400" dirty="0" smtClean="0">
                <a:latin typeface="Candara" pitchFamily="34" charset="0"/>
              </a:rPr>
              <a:t> </a:t>
            </a:r>
            <a:r>
              <a:rPr lang="tr-TR" sz="2400" dirty="0" err="1" smtClean="0">
                <a:latin typeface="Candara" pitchFamily="34" charset="0"/>
              </a:rPr>
              <a:t>antimikrobiyal</a:t>
            </a:r>
            <a:r>
              <a:rPr lang="tr-TR" sz="2400" dirty="0" smtClean="0">
                <a:latin typeface="Candara" pitchFamily="34" charset="0"/>
              </a:rPr>
              <a:t> direnç;</a:t>
            </a:r>
          </a:p>
          <a:p>
            <a:pPr marL="0" indent="0">
              <a:buNone/>
            </a:pPr>
            <a:r>
              <a:rPr lang="tr-TR" sz="1800" dirty="0">
                <a:latin typeface="Candara" pitchFamily="34" charset="0"/>
              </a:rPr>
              <a:t> </a:t>
            </a:r>
            <a:r>
              <a:rPr lang="tr-TR" sz="1800" dirty="0" smtClean="0">
                <a:latin typeface="Candara" pitchFamily="34" charset="0"/>
              </a:rPr>
              <a:t>                      - </a:t>
            </a:r>
            <a:r>
              <a:rPr lang="tr-TR" sz="1800" dirty="0" smtClean="0">
                <a:solidFill>
                  <a:srgbClr val="FF0000"/>
                </a:solidFill>
                <a:latin typeface="Candara" pitchFamily="34" charset="0"/>
              </a:rPr>
              <a:t>penisilin: % 0                       </a:t>
            </a:r>
            <a:endParaRPr lang="tr-TR" sz="1800" dirty="0" smtClean="0">
              <a:latin typeface="Candara" pitchFamily="34" charset="0"/>
            </a:endParaRPr>
          </a:p>
          <a:p>
            <a:pPr marL="0" indent="0">
              <a:buNone/>
            </a:pPr>
            <a:r>
              <a:rPr lang="tr-TR" sz="1200" dirty="0" smtClean="0">
                <a:latin typeface="Candara" pitchFamily="34" charset="0"/>
              </a:rPr>
              <a:t>                                                                                                             </a:t>
            </a:r>
            <a:r>
              <a:rPr lang="tr-TR" sz="1200" dirty="0" err="1" smtClean="0">
                <a:latin typeface="Candara" pitchFamily="34" charset="0"/>
              </a:rPr>
              <a:t>Sayyahfar</a:t>
            </a:r>
            <a:r>
              <a:rPr lang="tr-TR" sz="1200" dirty="0" smtClean="0">
                <a:latin typeface="Candara" pitchFamily="34" charset="0"/>
              </a:rPr>
              <a:t> S </a:t>
            </a:r>
            <a:r>
              <a:rPr lang="tr-TR" sz="1200" dirty="0" err="1" smtClean="0">
                <a:latin typeface="Candara" pitchFamily="34" charset="0"/>
              </a:rPr>
              <a:t>and</a:t>
            </a:r>
            <a:r>
              <a:rPr lang="tr-TR" sz="1200" dirty="0" smtClean="0">
                <a:latin typeface="Candara" pitchFamily="34" charset="0"/>
              </a:rPr>
              <a:t> et al. </a:t>
            </a:r>
            <a:r>
              <a:rPr lang="tr-TR" sz="1200" dirty="0" err="1" smtClean="0">
                <a:latin typeface="Candara" pitchFamily="34" charset="0"/>
              </a:rPr>
              <a:t>Infect</a:t>
            </a:r>
            <a:r>
              <a:rPr lang="tr-TR" sz="1200" dirty="0" smtClean="0">
                <a:latin typeface="Candara" pitchFamily="34" charset="0"/>
              </a:rPr>
              <a:t> </a:t>
            </a:r>
            <a:r>
              <a:rPr lang="tr-TR" sz="1200" dirty="0" err="1" smtClean="0">
                <a:latin typeface="Candara" pitchFamily="34" charset="0"/>
              </a:rPr>
              <a:t>Chemother</a:t>
            </a:r>
            <a:r>
              <a:rPr lang="tr-TR" sz="1200" dirty="0" smtClean="0">
                <a:latin typeface="Candara" pitchFamily="34" charset="0"/>
              </a:rPr>
              <a:t> 2015;47(4).225-230</a:t>
            </a:r>
            <a:r>
              <a:rPr lang="tr-TR" sz="2400" dirty="0" smtClean="0">
                <a:latin typeface="Candara" pitchFamily="34" charset="0"/>
              </a:rPr>
              <a:t> </a:t>
            </a:r>
          </a:p>
          <a:p>
            <a:pPr lvl="0"/>
            <a:r>
              <a:rPr lang="tr-TR" sz="2400" dirty="0" err="1">
                <a:solidFill>
                  <a:prstClr val="black"/>
                </a:solidFill>
                <a:latin typeface="Candara" pitchFamily="34" charset="0"/>
              </a:rPr>
              <a:t>GAS’larda</a:t>
            </a:r>
            <a:r>
              <a:rPr lang="tr-TR" sz="2400" dirty="0">
                <a:solidFill>
                  <a:prstClr val="black"/>
                </a:solidFill>
                <a:latin typeface="Candara" pitchFamily="34" charset="0"/>
              </a:rPr>
              <a:t> </a:t>
            </a:r>
            <a:r>
              <a:rPr lang="tr-TR" sz="2400" dirty="0" err="1">
                <a:solidFill>
                  <a:prstClr val="black"/>
                </a:solidFill>
                <a:latin typeface="Candara" pitchFamily="34" charset="0"/>
              </a:rPr>
              <a:t>antimikrobiyal</a:t>
            </a:r>
            <a:r>
              <a:rPr lang="tr-TR" sz="2400" dirty="0">
                <a:solidFill>
                  <a:prstClr val="black"/>
                </a:solidFill>
                <a:latin typeface="Candara" pitchFamily="34" charset="0"/>
              </a:rPr>
              <a:t> direnç;</a:t>
            </a:r>
          </a:p>
          <a:p>
            <a:pPr marL="0" lvl="0" indent="0">
              <a:buNone/>
            </a:pPr>
            <a:r>
              <a:rPr lang="tr-TR" sz="1800" dirty="0">
                <a:solidFill>
                  <a:prstClr val="black"/>
                </a:solidFill>
                <a:latin typeface="Candara" pitchFamily="34" charset="0"/>
              </a:rPr>
              <a:t>                   </a:t>
            </a:r>
            <a:r>
              <a:rPr lang="tr-TR" sz="1800" dirty="0" smtClean="0">
                <a:solidFill>
                  <a:prstClr val="black"/>
                </a:solidFill>
                <a:latin typeface="Candara" pitchFamily="34" charset="0"/>
              </a:rPr>
              <a:t>    </a:t>
            </a:r>
            <a:r>
              <a:rPr lang="tr-TR" sz="1800" dirty="0">
                <a:solidFill>
                  <a:prstClr val="black"/>
                </a:solidFill>
                <a:latin typeface="Candara" pitchFamily="34" charset="0"/>
              </a:rPr>
              <a:t>- </a:t>
            </a:r>
            <a:r>
              <a:rPr lang="tr-TR" sz="1800" dirty="0">
                <a:solidFill>
                  <a:srgbClr val="FF0000"/>
                </a:solidFill>
                <a:latin typeface="Candara" pitchFamily="34" charset="0"/>
              </a:rPr>
              <a:t>penisilin: % 0                       </a:t>
            </a:r>
            <a:endParaRPr lang="tr-TR" sz="1800" dirty="0">
              <a:solidFill>
                <a:prstClr val="black"/>
              </a:solidFill>
              <a:latin typeface="Candara" pitchFamily="34" charset="0"/>
            </a:endParaRPr>
          </a:p>
          <a:p>
            <a:pPr marL="0" lvl="0" indent="0">
              <a:buNone/>
            </a:pPr>
            <a:r>
              <a:rPr lang="tr-TR" sz="1200" dirty="0" smtClean="0">
                <a:solidFill>
                  <a:prstClr val="black"/>
                </a:solidFill>
                <a:latin typeface="Candara" pitchFamily="34" charset="0"/>
              </a:rPr>
              <a:t>                                                                                                             </a:t>
            </a:r>
            <a:r>
              <a:rPr lang="tr-TR" sz="1200" dirty="0" err="1" smtClean="0">
                <a:solidFill>
                  <a:prstClr val="black"/>
                </a:solidFill>
                <a:latin typeface="Candara" pitchFamily="34" charset="0"/>
              </a:rPr>
              <a:t>Rizvan</a:t>
            </a:r>
            <a:r>
              <a:rPr lang="tr-TR" sz="1200" dirty="0" smtClean="0">
                <a:solidFill>
                  <a:prstClr val="black"/>
                </a:solidFill>
                <a:latin typeface="Candara" pitchFamily="34" charset="0"/>
              </a:rPr>
              <a:t> </a:t>
            </a:r>
            <a:r>
              <a:rPr lang="tr-TR" sz="1200" dirty="0">
                <a:solidFill>
                  <a:prstClr val="black"/>
                </a:solidFill>
                <a:latin typeface="Candara" pitchFamily="34" charset="0"/>
              </a:rPr>
              <a:t>M </a:t>
            </a:r>
            <a:r>
              <a:rPr lang="tr-TR" sz="1200" dirty="0" err="1">
                <a:solidFill>
                  <a:prstClr val="black"/>
                </a:solidFill>
                <a:latin typeface="Candara" pitchFamily="34" charset="0"/>
              </a:rPr>
              <a:t>and</a:t>
            </a:r>
            <a:r>
              <a:rPr lang="tr-TR" sz="1200" dirty="0">
                <a:solidFill>
                  <a:prstClr val="black"/>
                </a:solidFill>
                <a:latin typeface="Candara" pitchFamily="34" charset="0"/>
              </a:rPr>
              <a:t> et al. Pak j Farm </a:t>
            </a:r>
            <a:r>
              <a:rPr lang="tr-TR" sz="1200" dirty="0" err="1">
                <a:solidFill>
                  <a:prstClr val="black"/>
                </a:solidFill>
                <a:latin typeface="Candara" pitchFamily="34" charset="0"/>
              </a:rPr>
              <a:t>Sci</a:t>
            </a:r>
            <a:r>
              <a:rPr lang="tr-TR" sz="1200" dirty="0">
                <a:solidFill>
                  <a:prstClr val="black"/>
                </a:solidFill>
                <a:latin typeface="Candara" pitchFamily="34" charset="0"/>
              </a:rPr>
              <a:t> 2016 ;29:59-64</a:t>
            </a:r>
            <a:r>
              <a:rPr lang="tr-TR" sz="2400" dirty="0">
                <a:solidFill>
                  <a:prstClr val="black"/>
                </a:solidFill>
                <a:latin typeface="Candara" pitchFamily="34" charset="0"/>
              </a:rPr>
              <a:t>          </a:t>
            </a:r>
          </a:p>
          <a:p>
            <a:pPr marL="0" indent="0">
              <a:buNone/>
            </a:pPr>
            <a:r>
              <a:rPr lang="tr-TR" sz="2400" dirty="0" smtClean="0">
                <a:latin typeface="Candara" pitchFamily="34" charset="0"/>
              </a:rPr>
              <a:t>        </a:t>
            </a:r>
            <a:endParaRPr lang="tr-TR" sz="24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87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11559" y="188641"/>
            <a:ext cx="8080927" cy="720080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AKUT FARENJİT/TONSİLLOFARENJİT </a:t>
            </a:r>
            <a:br>
              <a:rPr lang="tr-TR" sz="2400" b="1" dirty="0" smtClean="0">
                <a:solidFill>
                  <a:srgbClr val="FF0000"/>
                </a:solidFill>
              </a:rPr>
            </a:br>
            <a:r>
              <a:rPr lang="tr-TR" sz="2400" b="1" dirty="0" smtClean="0">
                <a:solidFill>
                  <a:srgbClr val="FF0000"/>
                </a:solidFill>
              </a:rPr>
              <a:t>KLİNİK VAKA YÖNETİMİ</a:t>
            </a:r>
            <a:endParaRPr lang="tr-TR" sz="2400" b="1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717590"/>
              </p:ext>
            </p:extLst>
          </p:nvPr>
        </p:nvGraphicFramePr>
        <p:xfrm>
          <a:off x="1691680" y="2636912"/>
          <a:ext cx="5760640" cy="3050893"/>
        </p:xfrm>
        <a:graphic>
          <a:graphicData uri="http://schemas.openxmlformats.org/drawingml/2006/table">
            <a:tbl>
              <a:tblPr firstRow="1" firstCol="1" bandRow="1"/>
              <a:tblGrid>
                <a:gridCol w="4849770"/>
                <a:gridCol w="910870"/>
              </a:tblGrid>
              <a:tr h="3050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Özellik 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Puan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7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Ateş (&gt;38.0 C,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aksiller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ölçüm)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Büyümüş ve hassas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anterior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servikal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lenfenit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Tonsilde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büyüme ve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eksudatif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lezyon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Öksürük olmaması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Yaş 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3-14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15-44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/>
                        <a:buChar char="-"/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&gt; 45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-1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0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Toplam </a:t>
                      </a: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skor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8" name="Düz Bağlayıcı 7"/>
          <p:cNvCxnSpPr/>
          <p:nvPr/>
        </p:nvCxnSpPr>
        <p:spPr>
          <a:xfrm flipV="1">
            <a:off x="6364288" y="7515225"/>
            <a:ext cx="0" cy="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Metin kutusu 2"/>
          <p:cNvSpPr txBox="1"/>
          <p:nvPr/>
        </p:nvSpPr>
        <p:spPr>
          <a:xfrm>
            <a:off x="1088589" y="1238936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cs typeface="Arial" pitchFamily="34" charset="0"/>
              </a:rPr>
              <a:t>Boğaz ağrısı, ateş ve yutma güçlüğü ile başvuran hasta</a:t>
            </a:r>
          </a:p>
          <a:p>
            <a:pPr algn="ctr"/>
            <a:r>
              <a:rPr lang="tr-TR" sz="2400" b="1" dirty="0" err="1" smtClean="0">
                <a:cs typeface="Arial" pitchFamily="34" charset="0"/>
              </a:rPr>
              <a:t>Modifiye</a:t>
            </a:r>
            <a:r>
              <a:rPr lang="tr-TR" sz="2400" b="1" dirty="0" smtClean="0">
                <a:cs typeface="Arial" pitchFamily="34" charset="0"/>
              </a:rPr>
              <a:t> </a:t>
            </a:r>
            <a:r>
              <a:rPr lang="tr-TR" sz="2400" b="1" dirty="0" err="1" smtClean="0">
                <a:cs typeface="Arial" pitchFamily="34" charset="0"/>
              </a:rPr>
              <a:t>Centor</a:t>
            </a:r>
            <a:r>
              <a:rPr lang="tr-TR" sz="2400" b="1" dirty="0" smtClean="0">
                <a:cs typeface="Arial" pitchFamily="34" charset="0"/>
              </a:rPr>
              <a:t> skoru uygula </a:t>
            </a:r>
            <a:endParaRPr lang="tr-TR" sz="2400" b="1" dirty="0">
              <a:cs typeface="Arial" pitchFamily="34" charset="0"/>
            </a:endParaRPr>
          </a:p>
        </p:txBody>
      </p:sp>
      <p:cxnSp>
        <p:nvCxnSpPr>
          <p:cNvPr id="9" name="Düz Ok Bağlayıcısı 8"/>
          <p:cNvCxnSpPr>
            <a:endCxn id="6" idx="0"/>
          </p:cNvCxnSpPr>
          <p:nvPr/>
        </p:nvCxnSpPr>
        <p:spPr>
          <a:xfrm>
            <a:off x="4560832" y="2059107"/>
            <a:ext cx="11168" cy="57780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03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02129" y="188640"/>
            <a:ext cx="8229600" cy="576064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AKUT FARENJİT/TONSİLLOFARENJİT </a:t>
            </a:r>
            <a:br>
              <a:rPr lang="tr-TR" sz="2400" b="1" dirty="0" smtClean="0">
                <a:solidFill>
                  <a:srgbClr val="FF0000"/>
                </a:solidFill>
              </a:rPr>
            </a:br>
            <a:r>
              <a:rPr lang="tr-TR" sz="2400" b="1" dirty="0" smtClean="0">
                <a:solidFill>
                  <a:srgbClr val="FF0000"/>
                </a:solidFill>
              </a:rPr>
              <a:t>KLİNİK VAKA YÖNETİMİ</a:t>
            </a:r>
            <a:endParaRPr lang="tr-TR" sz="2400" dirty="0">
              <a:solidFill>
                <a:srgbClr val="FF0000"/>
              </a:solidFill>
            </a:endParaRPr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9748639"/>
              </p:ext>
            </p:extLst>
          </p:nvPr>
        </p:nvGraphicFramePr>
        <p:xfrm>
          <a:off x="827584" y="1628800"/>
          <a:ext cx="7920880" cy="3960440"/>
        </p:xfrm>
        <a:graphic>
          <a:graphicData uri="http://schemas.openxmlformats.org/drawingml/2006/table">
            <a:tbl>
              <a:tblPr firstRow="1" firstCol="1" bandRow="1"/>
              <a:tblGrid>
                <a:gridCol w="1236387"/>
                <a:gridCol w="6684493"/>
              </a:tblGrid>
              <a:tr h="9901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Toplam Skor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Önerilen klinik yaklaşım</a:t>
                      </a:r>
                      <a:endParaRPr lang="tr-T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3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0 - 1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2 - 3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≥ 4</a:t>
                      </a:r>
                      <a:endParaRPr lang="tr-T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Viral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etiyoloji düşündürmektedir, ileri tanı testi yapmaya ve antibiyotik tedavisi uygulamaya gerek yok,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semptomatik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tedavi yeterli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dirty="0" smtClean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GAS 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için hızlı antijen testi yap, sonuç (+) ise antibiyotik ver*, (-)** ise </a:t>
                      </a:r>
                      <a:r>
                        <a:rPr lang="tr-TR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semptomatik</a:t>
                      </a: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tedavi yeterli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Ampirik antibiyotik ver*,  GAS için hızlı antijen testi tanıyı kesinleştirmek için yapılabilir</a:t>
                      </a:r>
                      <a:endParaRPr lang="tr-T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1979712" y="5752933"/>
            <a:ext cx="6768752" cy="590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200" dirty="0">
                <a:latin typeface="Times New Roman"/>
                <a:ea typeface="Calibri"/>
                <a:cs typeface="Times New Roman"/>
              </a:rPr>
              <a:t>* 3 gün içerisinde </a:t>
            </a:r>
            <a:r>
              <a:rPr lang="tr-TR" sz="1200" dirty="0" err="1">
                <a:latin typeface="Times New Roman"/>
                <a:ea typeface="Calibri"/>
                <a:cs typeface="Times New Roman"/>
              </a:rPr>
              <a:t>antimikrobiyal</a:t>
            </a:r>
            <a:r>
              <a:rPr lang="tr-TR" sz="1200" dirty="0">
                <a:latin typeface="Times New Roman"/>
                <a:ea typeface="Calibri"/>
                <a:cs typeface="Times New Roman"/>
              </a:rPr>
              <a:t> tedaviye rağmen düzelme olmaz ise kültür al </a:t>
            </a:r>
            <a:endParaRPr lang="tr-TR" sz="1200" dirty="0"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** </a:t>
            </a:r>
            <a:r>
              <a:rPr lang="tr-TR" sz="1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3-18 </a:t>
            </a:r>
            <a:r>
              <a:rPr lang="tr-TR" sz="1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yaş grubunda GAS için hızlı antijen testi sonucu (-) ise kültür ile doğrulamak gerekmektedir</a:t>
            </a:r>
            <a:endParaRPr lang="tr-TR" sz="1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1390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600206"/>
            <a:ext cx="8424936" cy="46371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b="1" dirty="0" smtClean="0">
                <a:solidFill>
                  <a:srgbClr val="002060"/>
                </a:solidFill>
                <a:latin typeface="Candara" pitchFamily="34" charset="0"/>
              </a:rPr>
              <a:t>Üç </a:t>
            </a:r>
            <a:r>
              <a:rPr lang="tr-TR" sz="2400" b="1" dirty="0">
                <a:solidFill>
                  <a:srgbClr val="002060"/>
                </a:solidFill>
                <a:latin typeface="Candara" pitchFamily="34" charset="0"/>
              </a:rPr>
              <a:t>yaş altında </a:t>
            </a:r>
            <a:r>
              <a:rPr lang="tr-TR" sz="2400" b="1" u="sng" dirty="0">
                <a:solidFill>
                  <a:srgbClr val="002060"/>
                </a:solidFill>
                <a:latin typeface="Candara" pitchFamily="34" charset="0"/>
              </a:rPr>
              <a:t>genelde </a:t>
            </a:r>
            <a:r>
              <a:rPr lang="tr-TR" sz="2400" b="1" dirty="0">
                <a:solidFill>
                  <a:srgbClr val="002060"/>
                </a:solidFill>
                <a:latin typeface="Candara" pitchFamily="34" charset="0"/>
              </a:rPr>
              <a:t>teste gerek yok (IDSA</a:t>
            </a:r>
            <a:r>
              <a:rPr lang="tr-TR" sz="2400" b="1" dirty="0" smtClean="0">
                <a:solidFill>
                  <a:srgbClr val="002060"/>
                </a:solidFill>
                <a:latin typeface="Candara" pitchFamily="34" charset="0"/>
              </a:rPr>
              <a:t>)</a:t>
            </a:r>
          </a:p>
          <a:p>
            <a:endParaRPr lang="tr-TR" sz="2400" b="1" dirty="0" smtClean="0"/>
          </a:p>
          <a:p>
            <a:pPr marL="914400" lvl="1" indent="-514350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A</a:t>
            </a:r>
            <a:r>
              <a:rPr lang="el-G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β</a:t>
            </a: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HS </a:t>
            </a:r>
            <a:r>
              <a:rPr lang="tr-TR" sz="2000" kern="1200" dirty="0" err="1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farenjiti</a:t>
            </a: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 bu yaş grubunda nadir: %0-6 </a:t>
            </a:r>
          </a:p>
          <a:p>
            <a:pPr marL="914400" lvl="1" indent="-514350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ARA </a:t>
            </a:r>
            <a:r>
              <a:rPr lang="tr-TR" sz="2000" kern="1200" dirty="0" err="1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insidansı</a:t>
            </a: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 çok düşük</a:t>
            </a:r>
          </a:p>
          <a:p>
            <a:pPr marL="914400" lvl="1" indent="-514350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Tipik bulgular yok: </a:t>
            </a:r>
            <a:r>
              <a:rPr lang="tr-TR" sz="2000" kern="1200" dirty="0" err="1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streptokokkozis</a:t>
            </a:r>
            <a:endParaRPr lang="tr-TR" sz="2000" kern="1200" dirty="0">
              <a:solidFill>
                <a:prstClr val="black"/>
              </a:solidFill>
              <a:latin typeface="Candara" pitchFamily="34" charset="0"/>
              <a:ea typeface="+mn-ea"/>
              <a:cs typeface="+mn-cs"/>
            </a:endParaRPr>
          </a:p>
          <a:p>
            <a:pPr marL="914400" lvl="1" indent="-514350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§"/>
            </a:pP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Temas durumunda </a:t>
            </a:r>
            <a:r>
              <a:rPr lang="tr-TR" sz="2000" b="1" u="sng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klinik bulgular varsa</a:t>
            </a:r>
            <a:r>
              <a:rPr lang="tr-TR" sz="2000" kern="1200" dirty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 kültür alınabilir (kardeş, kreş, </a:t>
            </a:r>
            <a:r>
              <a:rPr lang="tr-TR" sz="2000" kern="1200" dirty="0" smtClean="0">
                <a:solidFill>
                  <a:prstClr val="black"/>
                </a:solidFill>
                <a:latin typeface="Candara" pitchFamily="34" charset="0"/>
                <a:ea typeface="+mn-ea"/>
                <a:cs typeface="+mn-cs"/>
              </a:rPr>
              <a:t>ebeveyn)</a:t>
            </a:r>
          </a:p>
          <a:p>
            <a:pPr marL="0" lvl="0" indent="0" algn="r" eaLnBrk="1" fontAlgn="auto" hangingPunct="1">
              <a:spcAft>
                <a:spcPts val="0"/>
              </a:spcAft>
              <a:buNone/>
            </a:pPr>
            <a:endParaRPr lang="tr-TR" sz="700" b="1" kern="1200" dirty="0" smtClean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marL="0" lvl="0" indent="0" algn="r" eaLnBrk="1" fontAlgn="auto" hangingPunct="1">
              <a:spcAft>
                <a:spcPts val="0"/>
              </a:spcAft>
              <a:buNone/>
            </a:pPr>
            <a:endParaRPr lang="tr-TR" sz="700" b="1" kern="1200" dirty="0" smtClean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                              </a:t>
            </a:r>
            <a:r>
              <a:rPr lang="tr-TR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Nussinovitch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M, </a:t>
            </a:r>
            <a:r>
              <a:rPr lang="tr-TR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Finkelstein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Y, Amir J, </a:t>
            </a:r>
            <a:r>
              <a:rPr lang="tr-TR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Varsano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I. </a:t>
            </a:r>
            <a:r>
              <a:rPr lang="tr-TR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Group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A beta-</a:t>
            </a:r>
            <a:r>
              <a:rPr lang="tr-TR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hemolytic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streptococcal pharyngitis in preschool 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children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age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         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                            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3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months to 5 years. </a:t>
            </a:r>
            <a:r>
              <a:rPr lang="en-US" sz="1000" b="1" kern="1200" dirty="0" err="1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Clin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100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Pediatr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(</a:t>
            </a:r>
            <a:r>
              <a:rPr lang="en-US" sz="100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Phila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) 1999;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38:357–60</a:t>
            </a:r>
            <a:endParaRPr lang="tr-TR" sz="1000" b="1" kern="1200" dirty="0" smtClean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                              </a:t>
            </a:r>
            <a:r>
              <a:rPr lang="pt-B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Amir </a:t>
            </a:r>
            <a:r>
              <a:rPr lang="pt-B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J, Shechter Y, Eilam N, Varsano I. Group A beta-hemolytic</a:t>
            </a: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streptococcal pharyngitis in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children 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younger than 5 years. </a:t>
            </a:r>
            <a:r>
              <a:rPr lang="en-US" sz="100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Isr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                                  </a:t>
            </a:r>
            <a:r>
              <a:rPr lang="en-US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J </a:t>
            </a:r>
            <a:r>
              <a:rPr lang="en-US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Med</a:t>
            </a: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tr-TR" sz="1000" b="1" kern="1200" dirty="0" err="1">
                <a:solidFill>
                  <a:prstClr val="black"/>
                </a:solidFill>
                <a:latin typeface="Calibri"/>
                <a:ea typeface="+mn-ea"/>
                <a:cs typeface="+mn-cs"/>
              </a:rPr>
              <a:t>Sci</a:t>
            </a:r>
            <a:r>
              <a:rPr lang="tr-TR" sz="1000" b="1" kern="12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1994; </a:t>
            </a:r>
            <a:r>
              <a:rPr lang="tr-TR" sz="1000" b="1" kern="12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30:619–22</a:t>
            </a:r>
          </a:p>
          <a:p>
            <a:pPr marL="0" indent="0" algn="ctr">
              <a:buNone/>
            </a:pPr>
            <a:endParaRPr lang="tr-TR" sz="1000" dirty="0">
              <a:latin typeface="Candara" pitchFamily="34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75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80920" cy="720080"/>
          </a:xfrm>
        </p:spPr>
        <p:txBody>
          <a:bodyPr>
            <a:noAutofit/>
          </a:bodyPr>
          <a:lstStyle/>
          <a:p>
            <a:r>
              <a:rPr lang="tr-TR" sz="2400" b="1" dirty="0" smtClean="0">
                <a:solidFill>
                  <a:srgbClr val="FF0000"/>
                </a:solidFill>
              </a:rPr>
              <a:t>AKUT FARENJİT/TONSİLLOFARENJİT </a:t>
            </a:r>
            <a:br>
              <a:rPr lang="tr-TR" sz="2400" b="1" dirty="0" smtClean="0">
                <a:solidFill>
                  <a:srgbClr val="FF0000"/>
                </a:solidFill>
              </a:rPr>
            </a:br>
            <a:r>
              <a:rPr lang="tr-TR" sz="2400" b="1" dirty="0" smtClean="0">
                <a:solidFill>
                  <a:srgbClr val="FF0000"/>
                </a:solidFill>
              </a:rPr>
              <a:t>KLİNİK VAKA YÖNETİMİ</a:t>
            </a:r>
            <a:endParaRPr lang="tr-TR" sz="2400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1347387" y="6309320"/>
            <a:ext cx="6912767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tr-TR" sz="1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3-18 </a:t>
            </a:r>
            <a:r>
              <a:rPr lang="tr-TR" sz="1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yaş grubunda GAS için hızlı antijen testi sonucu (-) ise kültür ile doğrulamak gerekmektedir</a:t>
            </a:r>
            <a:endParaRPr lang="tr-TR" sz="1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88" y="1124744"/>
            <a:ext cx="7020104" cy="500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784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998984"/>
          </a:xfrm>
        </p:spPr>
        <p:txBody>
          <a:bodyPr/>
          <a:lstStyle/>
          <a:p>
            <a:r>
              <a:rPr lang="tr-TR" sz="2800" dirty="0" smtClean="0"/>
              <a:t> 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703A14-49BF-4DAA-8EA4-831919352D62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842511"/>
              </p:ext>
            </p:extLst>
          </p:nvPr>
        </p:nvGraphicFramePr>
        <p:xfrm>
          <a:off x="539551" y="1268761"/>
          <a:ext cx="8208913" cy="5472607"/>
        </p:xfrm>
        <a:graphic>
          <a:graphicData uri="http://schemas.openxmlformats.org/drawingml/2006/table">
            <a:tbl>
              <a:tblPr firstRow="1" firstCol="1" bandRow="1"/>
              <a:tblGrid>
                <a:gridCol w="2477848"/>
                <a:gridCol w="4671392"/>
                <a:gridCol w="1059673"/>
              </a:tblGrid>
              <a:tr h="2266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Antibiyotik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Süre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9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Oral</a:t>
                      </a:r>
                      <a:endParaRPr lang="tr-T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        Penisilin 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V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Amoksisilin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250 mg, günde 2-3 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250 mg günde 3-4 doz veya 500 mg, günde 2-3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 mg/kg günde bir (maksimum 1000 mg) veya 25mg/kg günde 2 doz (maksimum 500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4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Intramuskular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Benzatin</a:t>
                      </a:r>
                      <a:r>
                        <a:rPr lang="tr-TR" sz="1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</a:t>
                      </a:r>
                      <a:r>
                        <a:rPr lang="tr-TR" sz="14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Pen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</a:rPr>
                        <a:t> G</a:t>
                      </a:r>
                      <a:endParaRPr lang="tr-TR" sz="1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&lt; 27 kg 600 000 U,  ≥ 27 kg 1,2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MU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doz</a:t>
                      </a:r>
                      <a:endParaRPr lang="tr-TR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55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Penisilin alerjisi </a:t>
                      </a:r>
                      <a:r>
                        <a:rPr lang="tr-TR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varlığında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tr-TR" sz="1400" dirty="0">
                          <a:effectLst/>
                          <a:latin typeface="Times New Roman"/>
                        </a:rPr>
                        <a:t> </a:t>
                      </a:r>
                      <a:endParaRPr lang="tr-TR" sz="1400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Sefaleksin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Sefadroksil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Klaritromisin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 marL="43815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Azitromisin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</a:rPr>
                        <a:t> 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</a:pPr>
                      <a:r>
                        <a:rPr lang="tr-TR" sz="1400" b="1" dirty="0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        </a:t>
                      </a:r>
                      <a:r>
                        <a:rPr lang="tr-TR" sz="1400" b="1" dirty="0" err="1" smtClean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</a:rPr>
                        <a:t>Klindamisin</a:t>
                      </a:r>
                      <a:endParaRPr lang="tr-TR" sz="1400" b="1" dirty="0" smtClean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 mg/kg/doz, 2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doz (maksimum 500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500 mg x 2/gün </a:t>
                      </a:r>
                      <a:endParaRPr lang="tr-TR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Çocuk; 30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mg/kg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tek doz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maksimum 1 gr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Yetişkin; 1 gr, günde 2 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7.5mg/kg doz,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doz, maksimum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250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mg/doz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 mg/kg 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</a:t>
                      </a:r>
                      <a:r>
                        <a:rPr lang="tr-TR" sz="14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doz</a:t>
                      </a: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maksimum 500 mg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7mg/kg/doz, </a:t>
                      </a: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 bölünmüş doz (maksimum 300 mg doz)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5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 gün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336" marR="653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420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sz="half" idx="2"/>
          </p:nvPr>
        </p:nvSpPr>
        <p:spPr>
          <a:xfrm>
            <a:off x="1842951" y="961820"/>
            <a:ext cx="3029843" cy="395128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tr-TR" dirty="0"/>
          </a:p>
          <a:p>
            <a:endParaRPr lang="tr-TR" dirty="0"/>
          </a:p>
        </p:txBody>
      </p:sp>
      <p:sp>
        <p:nvSpPr>
          <p:cNvPr id="7" name="Başlık 1"/>
          <p:cNvSpPr txBox="1">
            <a:spLocks/>
          </p:cNvSpPr>
          <p:nvPr/>
        </p:nvSpPr>
        <p:spPr>
          <a:xfrm>
            <a:off x="1143000" y="2811439"/>
            <a:ext cx="6858000" cy="12656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TEŞEKKÜR EDERİM.</a:t>
            </a:r>
          </a:p>
        </p:txBody>
      </p:sp>
      <p:pic>
        <p:nvPicPr>
          <p:cNvPr id="2050" name="Picture 2" descr="C:\Users\pc\Desktop\saglik_bakanligi 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567" y="188641"/>
            <a:ext cx="221674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107504" y="5373216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dirty="0" smtClean="0"/>
              <a:t>Türkiye Halk Sağlığı Kurumu </a:t>
            </a:r>
          </a:p>
          <a:p>
            <a:pPr algn="ctr"/>
            <a:r>
              <a:rPr lang="tr-TR" sz="1600" dirty="0" smtClean="0"/>
              <a:t>Mikrobiyoloji Referans Laboratuvarları Dairesi</a:t>
            </a:r>
            <a:endParaRPr lang="tr-TR" sz="1600" dirty="0"/>
          </a:p>
        </p:txBody>
      </p:sp>
      <p:sp>
        <p:nvSpPr>
          <p:cNvPr id="14" name="Metin kutusu 13"/>
          <p:cNvSpPr txBox="1"/>
          <p:nvPr/>
        </p:nvSpPr>
        <p:spPr>
          <a:xfrm>
            <a:off x="4861979" y="5383409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dirty="0" smtClean="0"/>
              <a:t>Türkiye İlaç ve Tıbbi Cihaz Kurumu </a:t>
            </a:r>
          </a:p>
          <a:p>
            <a:pPr algn="ctr"/>
            <a:r>
              <a:rPr lang="tr-TR" sz="1600" dirty="0" smtClean="0"/>
              <a:t>Akılcı İlaç Kullanımı Dairesi</a:t>
            </a: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107083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1475</Words>
  <Application>Microsoft Office PowerPoint</Application>
  <PresentationFormat>Ekran Gösterisi (4:3)</PresentationFormat>
  <Paragraphs>571</Paragraphs>
  <Slides>26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27" baseType="lpstr">
      <vt:lpstr>Ofis Teması</vt:lpstr>
      <vt:lpstr>GRUP A STREPTOKOK  AKUT FARENJİT TANI VE TEDAVİ</vt:lpstr>
      <vt:lpstr> </vt:lpstr>
      <vt:lpstr>VİRAL ETKENLER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AKUT FARENJİT/TONSİLLOFARENJİT  KLİNİK VAKA YÖNETİMİ</vt:lpstr>
      <vt:lpstr>AKUT FARENJİT/TONSİLLOFARENJİT  KLİNİK VAKA YÖNETİMİ</vt:lpstr>
      <vt:lpstr> </vt:lpstr>
      <vt:lpstr>AKUT FARENJİT/TONSİLLOFARENJİT  KLİNİK VAKA YÖNETİMİ</vt:lpstr>
      <vt:lpstr> 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 A STREPTOKOK  AKUT FARENJİT TANI VE TEDAVİ</dc:title>
  <dc:creator>pc</dc:creator>
  <cp:lastModifiedBy>pc</cp:lastModifiedBy>
  <cp:revision>11</cp:revision>
  <dcterms:created xsi:type="dcterms:W3CDTF">2017-01-06T18:09:10Z</dcterms:created>
  <dcterms:modified xsi:type="dcterms:W3CDTF">2017-01-06T19:33:39Z</dcterms:modified>
</cp:coreProperties>
</file>